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97"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6" r:id="rId40"/>
    <p:sldId id="294" r:id="rId41"/>
    <p:sldId id="29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7" autoAdjust="0"/>
    <p:restoredTop sz="94660"/>
  </p:normalViewPr>
  <p:slideViewPr>
    <p:cSldViewPr snapToGrid="0">
      <p:cViewPr varScale="1">
        <p:scale>
          <a:sx n="74" d="100"/>
          <a:sy n="74" d="100"/>
        </p:scale>
        <p:origin x="7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24CF8D-CF2C-4010-B7CF-7A0E7CD9E651}"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8D61-9AA5-465F-84ED-10E4ED411906}" type="slidenum">
              <a:rPr lang="en-US" smtClean="0"/>
              <a:t>‹#›</a:t>
            </a:fld>
            <a:endParaRPr lang="en-US"/>
          </a:p>
        </p:txBody>
      </p:sp>
    </p:spTree>
    <p:extLst>
      <p:ext uri="{BB962C8B-B14F-4D97-AF65-F5344CB8AC3E}">
        <p14:creationId xmlns:p14="http://schemas.microsoft.com/office/powerpoint/2010/main" val="97148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24CF8D-CF2C-4010-B7CF-7A0E7CD9E651}"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8D61-9AA5-465F-84ED-10E4ED411906}" type="slidenum">
              <a:rPr lang="en-US" smtClean="0"/>
              <a:t>‹#›</a:t>
            </a:fld>
            <a:endParaRPr lang="en-US"/>
          </a:p>
        </p:txBody>
      </p:sp>
    </p:spTree>
    <p:extLst>
      <p:ext uri="{BB962C8B-B14F-4D97-AF65-F5344CB8AC3E}">
        <p14:creationId xmlns:p14="http://schemas.microsoft.com/office/powerpoint/2010/main" val="3947094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24CF8D-CF2C-4010-B7CF-7A0E7CD9E651}"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8D61-9AA5-465F-84ED-10E4ED411906}" type="slidenum">
              <a:rPr lang="en-US" smtClean="0"/>
              <a:t>‹#›</a:t>
            </a:fld>
            <a:endParaRPr lang="en-US"/>
          </a:p>
        </p:txBody>
      </p:sp>
    </p:spTree>
    <p:extLst>
      <p:ext uri="{BB962C8B-B14F-4D97-AF65-F5344CB8AC3E}">
        <p14:creationId xmlns:p14="http://schemas.microsoft.com/office/powerpoint/2010/main" val="275899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24CF8D-CF2C-4010-B7CF-7A0E7CD9E651}"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8D61-9AA5-465F-84ED-10E4ED411906}" type="slidenum">
              <a:rPr lang="en-US" smtClean="0"/>
              <a:t>‹#›</a:t>
            </a:fld>
            <a:endParaRPr lang="en-US"/>
          </a:p>
        </p:txBody>
      </p:sp>
    </p:spTree>
    <p:extLst>
      <p:ext uri="{BB962C8B-B14F-4D97-AF65-F5344CB8AC3E}">
        <p14:creationId xmlns:p14="http://schemas.microsoft.com/office/powerpoint/2010/main" val="18619157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24CF8D-CF2C-4010-B7CF-7A0E7CD9E651}"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8D61-9AA5-465F-84ED-10E4ED411906}" type="slidenum">
              <a:rPr lang="en-US" smtClean="0"/>
              <a:t>‹#›</a:t>
            </a:fld>
            <a:endParaRPr lang="en-US"/>
          </a:p>
        </p:txBody>
      </p:sp>
    </p:spTree>
    <p:extLst>
      <p:ext uri="{BB962C8B-B14F-4D97-AF65-F5344CB8AC3E}">
        <p14:creationId xmlns:p14="http://schemas.microsoft.com/office/powerpoint/2010/main" val="223591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24CF8D-CF2C-4010-B7CF-7A0E7CD9E651}"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8D61-9AA5-465F-84ED-10E4ED411906}" type="slidenum">
              <a:rPr lang="en-US" smtClean="0"/>
              <a:t>‹#›</a:t>
            </a:fld>
            <a:endParaRPr lang="en-US"/>
          </a:p>
        </p:txBody>
      </p:sp>
    </p:spTree>
    <p:extLst>
      <p:ext uri="{BB962C8B-B14F-4D97-AF65-F5344CB8AC3E}">
        <p14:creationId xmlns:p14="http://schemas.microsoft.com/office/powerpoint/2010/main" val="150060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24CF8D-CF2C-4010-B7CF-7A0E7CD9E651}"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8A8D61-9AA5-465F-84ED-10E4ED411906}" type="slidenum">
              <a:rPr lang="en-US" smtClean="0"/>
              <a:t>‹#›</a:t>
            </a:fld>
            <a:endParaRPr lang="en-US"/>
          </a:p>
        </p:txBody>
      </p:sp>
    </p:spTree>
    <p:extLst>
      <p:ext uri="{BB962C8B-B14F-4D97-AF65-F5344CB8AC3E}">
        <p14:creationId xmlns:p14="http://schemas.microsoft.com/office/powerpoint/2010/main" val="138558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24CF8D-CF2C-4010-B7CF-7A0E7CD9E651}"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A8D61-9AA5-465F-84ED-10E4ED411906}" type="slidenum">
              <a:rPr lang="en-US" smtClean="0"/>
              <a:t>‹#›</a:t>
            </a:fld>
            <a:endParaRPr lang="en-US"/>
          </a:p>
        </p:txBody>
      </p:sp>
    </p:spTree>
    <p:extLst>
      <p:ext uri="{BB962C8B-B14F-4D97-AF65-F5344CB8AC3E}">
        <p14:creationId xmlns:p14="http://schemas.microsoft.com/office/powerpoint/2010/main" val="353156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4CF8D-CF2C-4010-B7CF-7A0E7CD9E651}" type="datetimeFigureOut">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8A8D61-9AA5-465F-84ED-10E4ED411906}" type="slidenum">
              <a:rPr lang="en-US" smtClean="0"/>
              <a:t>‹#›</a:t>
            </a:fld>
            <a:endParaRPr lang="en-US"/>
          </a:p>
        </p:txBody>
      </p:sp>
    </p:spTree>
    <p:extLst>
      <p:ext uri="{BB962C8B-B14F-4D97-AF65-F5344CB8AC3E}">
        <p14:creationId xmlns:p14="http://schemas.microsoft.com/office/powerpoint/2010/main" val="45109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4CF8D-CF2C-4010-B7CF-7A0E7CD9E651}"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8D61-9AA5-465F-84ED-10E4ED411906}" type="slidenum">
              <a:rPr lang="en-US" smtClean="0"/>
              <a:t>‹#›</a:t>
            </a:fld>
            <a:endParaRPr lang="en-US"/>
          </a:p>
        </p:txBody>
      </p:sp>
    </p:spTree>
    <p:extLst>
      <p:ext uri="{BB962C8B-B14F-4D97-AF65-F5344CB8AC3E}">
        <p14:creationId xmlns:p14="http://schemas.microsoft.com/office/powerpoint/2010/main" val="339381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4CF8D-CF2C-4010-B7CF-7A0E7CD9E651}"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8D61-9AA5-465F-84ED-10E4ED411906}" type="slidenum">
              <a:rPr lang="en-US" smtClean="0"/>
              <a:t>‹#›</a:t>
            </a:fld>
            <a:endParaRPr lang="en-US"/>
          </a:p>
        </p:txBody>
      </p:sp>
    </p:spTree>
    <p:extLst>
      <p:ext uri="{BB962C8B-B14F-4D97-AF65-F5344CB8AC3E}">
        <p14:creationId xmlns:p14="http://schemas.microsoft.com/office/powerpoint/2010/main" val="1615325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4CF8D-CF2C-4010-B7CF-7A0E7CD9E651}" type="datetimeFigureOut">
              <a:rPr lang="en-US" smtClean="0"/>
              <a:t>3/12/2020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A8D61-9AA5-465F-84ED-10E4ED411906}" type="slidenum">
              <a:rPr lang="en-US" smtClean="0"/>
              <a:t>‹#›</a:t>
            </a:fld>
            <a:endParaRPr lang="en-US"/>
          </a:p>
        </p:txBody>
      </p:sp>
    </p:spTree>
    <p:extLst>
      <p:ext uri="{BB962C8B-B14F-4D97-AF65-F5344CB8AC3E}">
        <p14:creationId xmlns:p14="http://schemas.microsoft.com/office/powerpoint/2010/main" val="3832348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CampaignFinance@sos.ms.gov" TargetMode="External"/><Relationship Id="rId2" Type="http://schemas.openxmlformats.org/officeDocument/2006/relationships/hyperlink" Target="http://www.sos.ms.gov/"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55330"/>
            <a:ext cx="7886700" cy="1325563"/>
          </a:xfrm>
        </p:spPr>
        <p:txBody>
          <a:bodyPr/>
          <a:lstStyle/>
          <a:p>
            <a:pPr algn="ctr"/>
            <a:r>
              <a:rPr lang="en-US" altLang="en-US" b="1" u="sng" dirty="0" smtClean="0">
                <a:latin typeface="Cambria" panose="02040503050406030204" pitchFamily="18" charset="0"/>
                <a:cs typeface="Times New Roman" panose="02020603050405020304" pitchFamily="18" charset="0"/>
              </a:rPr>
              <a:t>2020 </a:t>
            </a:r>
            <a:r>
              <a:rPr lang="en-US" altLang="en-US" b="1" u="sng" dirty="0">
                <a:latin typeface="Cambria" panose="02040503050406030204" pitchFamily="18" charset="0"/>
                <a:cs typeface="Times New Roman" panose="02020603050405020304" pitchFamily="18" charset="0"/>
              </a:rPr>
              <a:t>Mississippi Judicial Elections</a:t>
            </a:r>
            <a:endParaRPr lang="en-US" dirty="0"/>
          </a:p>
        </p:txBody>
      </p:sp>
      <p:sp>
        <p:nvSpPr>
          <p:cNvPr id="3" name="Content Placeholder 2"/>
          <p:cNvSpPr>
            <a:spLocks noGrp="1"/>
          </p:cNvSpPr>
          <p:nvPr>
            <p:ph idx="1"/>
          </p:nvPr>
        </p:nvSpPr>
        <p:spPr>
          <a:xfrm>
            <a:off x="628650" y="2793075"/>
            <a:ext cx="7886700" cy="3383887"/>
          </a:xfrm>
        </p:spPr>
        <p:txBody>
          <a:bodyPr/>
          <a:lstStyle/>
          <a:p>
            <a:pPr marL="0" lvl="0" indent="0" algn="ctr">
              <a:buNone/>
            </a:pPr>
            <a:r>
              <a:rPr lang="en-US" altLang="en-US" dirty="0">
                <a:solidFill>
                  <a:prstClr val="black"/>
                </a:solidFill>
                <a:latin typeface="Cambria" panose="02040503050406030204" pitchFamily="18" charset="0"/>
                <a:cs typeface="Times New Roman" panose="02020603050405020304" pitchFamily="18" charset="0"/>
              </a:rPr>
              <a:t>Presented By: </a:t>
            </a:r>
          </a:p>
          <a:p>
            <a:pPr marL="0" lvl="0" indent="0" algn="ctr">
              <a:buNone/>
            </a:pPr>
            <a:r>
              <a:rPr lang="en-US" altLang="en-US" dirty="0">
                <a:solidFill>
                  <a:prstClr val="black"/>
                </a:solidFill>
                <a:latin typeface="Cambria" panose="02040503050406030204" pitchFamily="18" charset="0"/>
                <a:cs typeface="Times New Roman" panose="02020603050405020304" pitchFamily="18" charset="0"/>
              </a:rPr>
              <a:t>Hawley Robertson</a:t>
            </a:r>
          </a:p>
          <a:p>
            <a:pPr marL="0" lvl="0" indent="0" algn="ctr">
              <a:buNone/>
            </a:pPr>
            <a:r>
              <a:rPr lang="en-US" altLang="en-US" dirty="0" smtClean="0">
                <a:solidFill>
                  <a:prstClr val="black"/>
                </a:solidFill>
                <a:latin typeface="Cambria" panose="02040503050406030204" pitchFamily="18" charset="0"/>
                <a:cs typeface="Times New Roman" panose="02020603050405020304" pitchFamily="18" charset="0"/>
              </a:rPr>
              <a:t>Assistant Secretary of State</a:t>
            </a:r>
            <a:endParaRPr lang="en-US" altLang="en-US" dirty="0">
              <a:solidFill>
                <a:prstClr val="black"/>
              </a:solidFill>
              <a:latin typeface="Cambria" panose="02040503050406030204" pitchFamily="18" charset="0"/>
              <a:cs typeface="Times New Roman" panose="02020603050405020304" pitchFamily="18" charset="0"/>
            </a:endParaRPr>
          </a:p>
          <a:p>
            <a:pPr marL="0" lvl="0" indent="0" algn="ctr">
              <a:buNone/>
            </a:pPr>
            <a:r>
              <a:rPr lang="en-US" altLang="en-US" dirty="0">
                <a:solidFill>
                  <a:prstClr val="black"/>
                </a:solidFill>
                <a:latin typeface="Cambria" panose="02040503050406030204" pitchFamily="18" charset="0"/>
                <a:cs typeface="Times New Roman" panose="02020603050405020304" pitchFamily="18" charset="0"/>
              </a:rPr>
              <a:t>Elections Division</a:t>
            </a:r>
          </a:p>
          <a:p>
            <a:endParaRPr lang="en-US" dirty="0"/>
          </a:p>
        </p:txBody>
      </p:sp>
    </p:spTree>
    <p:extLst>
      <p:ext uri="{BB962C8B-B14F-4D97-AF65-F5344CB8AC3E}">
        <p14:creationId xmlns:p14="http://schemas.microsoft.com/office/powerpoint/2010/main" val="205792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3563"/>
            <a:ext cx="7886700" cy="941819"/>
          </a:xfrm>
        </p:spPr>
        <p:txBody>
          <a:bodyPr/>
          <a:lstStyle/>
          <a:p>
            <a:pPr algn="ctr"/>
            <a:r>
              <a:rPr lang="en-US" b="1" u="sng" dirty="0"/>
              <a:t>Campaign Committee</a:t>
            </a:r>
            <a:endParaRPr lang="en-US" dirty="0"/>
          </a:p>
        </p:txBody>
      </p:sp>
      <p:sp>
        <p:nvSpPr>
          <p:cNvPr id="3" name="Content Placeholder 2"/>
          <p:cNvSpPr>
            <a:spLocks noGrp="1"/>
          </p:cNvSpPr>
          <p:nvPr>
            <p:ph idx="1"/>
          </p:nvPr>
        </p:nvSpPr>
        <p:spPr>
          <a:xfrm>
            <a:off x="628650" y="1509742"/>
            <a:ext cx="7886700" cy="3968346"/>
          </a:xfrm>
        </p:spPr>
        <p:txBody>
          <a:bodyPr>
            <a:normAutofit lnSpcReduction="10000"/>
          </a:bodyPr>
          <a:lstStyle/>
          <a:p>
            <a:pPr lvl="0"/>
            <a:r>
              <a:rPr lang="en-US" dirty="0">
                <a:solidFill>
                  <a:prstClr val="black"/>
                </a:solidFill>
              </a:rPr>
              <a:t>Creating a Campaign Committee:</a:t>
            </a:r>
          </a:p>
          <a:p>
            <a:pPr lvl="1"/>
            <a:r>
              <a:rPr lang="en-US" dirty="0">
                <a:solidFill>
                  <a:prstClr val="black"/>
                </a:solidFill>
              </a:rPr>
              <a:t>Each committee must file a Statement of Organization no later than 48 hours after receipt of contributions aggregating in excess of Two Hundred Dollars ($200.00), or having made expenditures aggregating in excess of Two Hundred Dollars ($200.00).</a:t>
            </a:r>
          </a:p>
          <a:p>
            <a:pPr lvl="1"/>
            <a:r>
              <a:rPr lang="en-US" dirty="0">
                <a:solidFill>
                  <a:prstClr val="black"/>
                </a:solidFill>
              </a:rPr>
              <a:t>Upon creating a committee, the committee must file the appropriate campaign finance reports until a Termination Report is filed.</a:t>
            </a:r>
          </a:p>
          <a:p>
            <a:pPr marL="0" lvl="0" indent="0">
              <a:buNone/>
            </a:pPr>
            <a:r>
              <a:rPr lang="en-US" sz="2000" i="1" dirty="0">
                <a:solidFill>
                  <a:prstClr val="black"/>
                </a:solidFill>
              </a:rPr>
              <a:t>Reference:</a:t>
            </a:r>
          </a:p>
          <a:p>
            <a:pPr marL="0" lvl="0" indent="0">
              <a:buNone/>
            </a:pPr>
            <a:r>
              <a:rPr lang="en-US" sz="2000" i="1" dirty="0">
                <a:solidFill>
                  <a:prstClr val="black"/>
                </a:solidFill>
              </a:rPr>
              <a:t>Miss. Code Ann. §§23-15-803, 23-15-805</a:t>
            </a:r>
          </a:p>
          <a:p>
            <a:endParaRPr lang="en-US" dirty="0"/>
          </a:p>
        </p:txBody>
      </p:sp>
    </p:spTree>
    <p:extLst>
      <p:ext uri="{BB962C8B-B14F-4D97-AF65-F5344CB8AC3E}">
        <p14:creationId xmlns:p14="http://schemas.microsoft.com/office/powerpoint/2010/main" val="316413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0927"/>
            <a:ext cx="7886700" cy="1059037"/>
          </a:xfrm>
        </p:spPr>
        <p:txBody>
          <a:bodyPr/>
          <a:lstStyle/>
          <a:p>
            <a:pPr algn="ctr"/>
            <a:r>
              <a:rPr lang="en-US" b="1" u="sng" dirty="0">
                <a:solidFill>
                  <a:prstClr val="black"/>
                </a:solidFill>
              </a:rPr>
              <a:t>Campaign Finance Filing</a:t>
            </a:r>
            <a:endParaRPr lang="en-US" dirty="0"/>
          </a:p>
        </p:txBody>
      </p:sp>
      <p:sp>
        <p:nvSpPr>
          <p:cNvPr id="3" name="Content Placeholder 2"/>
          <p:cNvSpPr>
            <a:spLocks noGrp="1"/>
          </p:cNvSpPr>
          <p:nvPr>
            <p:ph idx="1"/>
          </p:nvPr>
        </p:nvSpPr>
        <p:spPr>
          <a:xfrm>
            <a:off x="628650" y="1318548"/>
            <a:ext cx="7886700" cy="3984971"/>
          </a:xfrm>
        </p:spPr>
        <p:txBody>
          <a:bodyPr>
            <a:normAutofit fontScale="92500"/>
          </a:bodyPr>
          <a:lstStyle/>
          <a:p>
            <a:pPr lvl="0"/>
            <a:r>
              <a:rPr lang="en-US" sz="2600" dirty="0">
                <a:solidFill>
                  <a:prstClr val="black"/>
                </a:solidFill>
              </a:rPr>
              <a:t>Each candidate or political committee shall file reports of contributions and disbursements in accordance with the provisions of Miss. Code Ann. §23-15-807.</a:t>
            </a:r>
          </a:p>
          <a:p>
            <a:pPr lvl="0"/>
            <a:r>
              <a:rPr lang="en-US" sz="2600" dirty="0">
                <a:solidFill>
                  <a:prstClr val="black"/>
                </a:solidFill>
              </a:rPr>
              <a:t>All candidates and committees required to report may terminate its obligation to report only upon submitting a Termination Report that it will no longer receive any contributions, make any disbursements and such candidate or committee has no outstanding debts or obligations.</a:t>
            </a:r>
          </a:p>
          <a:p>
            <a:pPr marL="0" lvl="0" indent="0">
              <a:buNone/>
            </a:pPr>
            <a:endParaRPr lang="en-US" sz="1800" i="1" dirty="0">
              <a:solidFill>
                <a:prstClr val="black"/>
              </a:solidFill>
            </a:endParaRPr>
          </a:p>
          <a:p>
            <a:pPr marL="0" lvl="0" indent="0">
              <a:buNone/>
            </a:pPr>
            <a:r>
              <a:rPr lang="en-US" sz="1800" i="1" dirty="0">
                <a:solidFill>
                  <a:prstClr val="black"/>
                </a:solidFill>
              </a:rPr>
              <a:t>Reference: </a:t>
            </a:r>
          </a:p>
          <a:p>
            <a:pPr marL="0" lvl="0" indent="0">
              <a:buNone/>
            </a:pPr>
            <a:r>
              <a:rPr lang="en-US" sz="1800" i="1" dirty="0">
                <a:solidFill>
                  <a:prstClr val="black"/>
                </a:solidFill>
              </a:rPr>
              <a:t>Miss. Code Ann. §23-15-807</a:t>
            </a:r>
          </a:p>
          <a:p>
            <a:endParaRPr lang="en-US" dirty="0"/>
          </a:p>
        </p:txBody>
      </p:sp>
    </p:spTree>
    <p:extLst>
      <p:ext uri="{BB962C8B-B14F-4D97-AF65-F5344CB8AC3E}">
        <p14:creationId xmlns:p14="http://schemas.microsoft.com/office/powerpoint/2010/main" val="387256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5622"/>
            <a:ext cx="7886700" cy="1081288"/>
          </a:xfrm>
        </p:spPr>
        <p:txBody>
          <a:bodyPr/>
          <a:lstStyle/>
          <a:p>
            <a:pPr algn="ctr"/>
            <a:r>
              <a:rPr lang="en-US" b="1" u="sng" dirty="0">
                <a:solidFill>
                  <a:prstClr val="black"/>
                </a:solidFill>
              </a:rPr>
              <a:t>Campaign Finance Filing</a:t>
            </a:r>
            <a:endParaRPr lang="en-US" dirty="0"/>
          </a:p>
        </p:txBody>
      </p:sp>
      <p:sp>
        <p:nvSpPr>
          <p:cNvPr id="3" name="Content Placeholder 2"/>
          <p:cNvSpPr>
            <a:spLocks noGrp="1"/>
          </p:cNvSpPr>
          <p:nvPr>
            <p:ph idx="1"/>
          </p:nvPr>
        </p:nvSpPr>
        <p:spPr>
          <a:xfrm>
            <a:off x="628650" y="1413164"/>
            <a:ext cx="7886700" cy="3915294"/>
          </a:xfrm>
        </p:spPr>
        <p:txBody>
          <a:bodyPr>
            <a:normAutofit fontScale="92500" lnSpcReduction="20000"/>
          </a:bodyPr>
          <a:lstStyle/>
          <a:p>
            <a:pPr marL="0" lvl="0" indent="0">
              <a:buNone/>
            </a:pPr>
            <a:r>
              <a:rPr lang="en-US" sz="2400" dirty="0">
                <a:solidFill>
                  <a:prstClr val="black"/>
                </a:solidFill>
              </a:rPr>
              <a:t>Each candidate and political committee must disclose:</a:t>
            </a:r>
          </a:p>
          <a:p>
            <a:pPr lvl="0"/>
            <a:r>
              <a:rPr lang="en-US" sz="2400" dirty="0">
                <a:solidFill>
                  <a:prstClr val="black"/>
                </a:solidFill>
              </a:rPr>
              <a:t>Total amount of all contributions and total amount of all expenditures.</a:t>
            </a:r>
          </a:p>
          <a:p>
            <a:pPr lvl="0"/>
            <a:r>
              <a:rPr lang="en-US" sz="2400" dirty="0">
                <a:solidFill>
                  <a:prstClr val="black"/>
                </a:solidFill>
              </a:rPr>
              <a:t>Identity of each person, political committee or entity who makes a contribution in the </a:t>
            </a:r>
            <a:r>
              <a:rPr lang="en-US" sz="2400" u="sng" dirty="0">
                <a:solidFill>
                  <a:prstClr val="black"/>
                </a:solidFill>
              </a:rPr>
              <a:t>calendar year in excess of $200.00</a:t>
            </a:r>
            <a:r>
              <a:rPr lang="en-US" sz="2400" dirty="0">
                <a:solidFill>
                  <a:prstClr val="black"/>
                </a:solidFill>
              </a:rPr>
              <a:t>.</a:t>
            </a:r>
          </a:p>
          <a:p>
            <a:pPr lvl="0"/>
            <a:r>
              <a:rPr lang="en-US" sz="2400" dirty="0">
                <a:solidFill>
                  <a:prstClr val="black"/>
                </a:solidFill>
              </a:rPr>
              <a:t>Identify of each person or entity who receives an expenditure in the </a:t>
            </a:r>
            <a:r>
              <a:rPr lang="en-US" sz="2400" u="sng" dirty="0">
                <a:solidFill>
                  <a:prstClr val="black"/>
                </a:solidFill>
              </a:rPr>
              <a:t>calendar year in excess of $200.00</a:t>
            </a:r>
            <a:r>
              <a:rPr lang="en-US" sz="2400" dirty="0">
                <a:solidFill>
                  <a:prstClr val="black"/>
                </a:solidFill>
              </a:rPr>
              <a:t>.</a:t>
            </a:r>
          </a:p>
          <a:p>
            <a:pPr lvl="0"/>
            <a:r>
              <a:rPr lang="en-US" sz="2400" dirty="0">
                <a:solidFill>
                  <a:prstClr val="black"/>
                </a:solidFill>
              </a:rPr>
              <a:t>Total amount of cash on hand.</a:t>
            </a:r>
          </a:p>
          <a:p>
            <a:pPr lvl="0"/>
            <a:r>
              <a:rPr lang="en-US" sz="2400" dirty="0">
                <a:solidFill>
                  <a:prstClr val="black"/>
                </a:solidFill>
              </a:rPr>
              <a:t>Office in which the report must be filed must be in actual receipt of the report by 5:00 p.m. on the reporting deadline.</a:t>
            </a:r>
          </a:p>
          <a:p>
            <a:pPr marL="0" lvl="0" indent="0">
              <a:buNone/>
            </a:pPr>
            <a:r>
              <a:rPr lang="en-US" sz="1800" i="1" dirty="0">
                <a:solidFill>
                  <a:prstClr val="black"/>
                </a:solidFill>
              </a:rPr>
              <a:t>Reference: Miss. Code Ann. </a:t>
            </a:r>
          </a:p>
          <a:p>
            <a:pPr marL="0" lvl="0" indent="0">
              <a:buNone/>
            </a:pPr>
            <a:r>
              <a:rPr lang="en-US" sz="1800" i="1" dirty="0">
                <a:solidFill>
                  <a:prstClr val="black"/>
                </a:solidFill>
              </a:rPr>
              <a:t>§23-15-807</a:t>
            </a:r>
          </a:p>
          <a:p>
            <a:endParaRPr lang="en-US" dirty="0"/>
          </a:p>
        </p:txBody>
      </p:sp>
    </p:spTree>
    <p:extLst>
      <p:ext uri="{BB962C8B-B14F-4D97-AF65-F5344CB8AC3E}">
        <p14:creationId xmlns:p14="http://schemas.microsoft.com/office/powerpoint/2010/main" val="3133152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prstClr val="black"/>
                </a:solidFill>
              </a:rPr>
              <a:t>Campaign Finance Forms</a:t>
            </a:r>
            <a:r>
              <a:rPr lang="en-US" sz="4000" dirty="0">
                <a:solidFill>
                  <a:prstClr val="black"/>
                </a:solidFill>
              </a:rPr>
              <a:t/>
            </a:r>
            <a:br>
              <a:rPr lang="en-US" sz="4000" dirty="0">
                <a:solidFill>
                  <a:prstClr val="black"/>
                </a:solidFill>
              </a:rPr>
            </a:br>
            <a:r>
              <a:rPr lang="en-US" sz="4000" dirty="0">
                <a:solidFill>
                  <a:prstClr val="black"/>
                </a:solidFill>
              </a:rPr>
              <a:t>www.sos.ms.gov</a:t>
            </a:r>
            <a:endParaRPr lang="en-US" dirty="0"/>
          </a:p>
        </p:txBody>
      </p:sp>
      <p:sp>
        <p:nvSpPr>
          <p:cNvPr id="3" name="Content Placeholder 2"/>
          <p:cNvSpPr>
            <a:spLocks noGrp="1"/>
          </p:cNvSpPr>
          <p:nvPr>
            <p:ph idx="1"/>
          </p:nvPr>
        </p:nvSpPr>
        <p:spPr/>
        <p:txBody>
          <a:bodyPr/>
          <a:lstStyle/>
          <a:p>
            <a:pPr lvl="0"/>
            <a:r>
              <a:rPr lang="en-US" sz="2400" dirty="0">
                <a:solidFill>
                  <a:prstClr val="black"/>
                </a:solidFill>
              </a:rPr>
              <a:t>Judicial Election Candidate Form</a:t>
            </a:r>
          </a:p>
          <a:p>
            <a:pPr lvl="0"/>
            <a:r>
              <a:rPr lang="en-US" sz="2400" dirty="0">
                <a:solidFill>
                  <a:prstClr val="black"/>
                </a:solidFill>
              </a:rPr>
              <a:t>Judicial Election Candidate’s Committee Form</a:t>
            </a:r>
          </a:p>
          <a:p>
            <a:pPr lvl="0"/>
            <a:r>
              <a:rPr lang="en-US" sz="2400" dirty="0">
                <a:solidFill>
                  <a:prstClr val="black"/>
                </a:solidFill>
              </a:rPr>
              <a:t>Judicial Election Political Committee Form</a:t>
            </a:r>
          </a:p>
          <a:p>
            <a:pPr lvl="0"/>
            <a:r>
              <a:rPr lang="en-US" sz="2400" dirty="0">
                <a:solidFill>
                  <a:prstClr val="black"/>
                </a:solidFill>
              </a:rPr>
              <a:t>Judicial Loan Form</a:t>
            </a:r>
          </a:p>
          <a:p>
            <a:pPr lvl="0"/>
            <a:r>
              <a:rPr lang="en-US" sz="2400" dirty="0">
                <a:solidFill>
                  <a:prstClr val="black"/>
                </a:solidFill>
              </a:rPr>
              <a:t>Statement of Organization</a:t>
            </a:r>
          </a:p>
          <a:p>
            <a:pPr lvl="0"/>
            <a:r>
              <a:rPr lang="en-US" sz="2400" dirty="0">
                <a:solidFill>
                  <a:prstClr val="black"/>
                </a:solidFill>
              </a:rPr>
              <a:t>Itemized Receipts</a:t>
            </a:r>
          </a:p>
          <a:p>
            <a:pPr lvl="0"/>
            <a:r>
              <a:rPr lang="en-US" sz="2400" dirty="0">
                <a:solidFill>
                  <a:prstClr val="black"/>
                </a:solidFill>
              </a:rPr>
              <a:t>Itemized Disbursements</a:t>
            </a:r>
          </a:p>
          <a:p>
            <a:pPr lvl="0"/>
            <a:r>
              <a:rPr lang="en-US" sz="2400" dirty="0">
                <a:solidFill>
                  <a:prstClr val="black"/>
                </a:solidFill>
              </a:rPr>
              <a:t>48 Hour Report of Reportable Contributions</a:t>
            </a:r>
          </a:p>
          <a:p>
            <a:endParaRPr lang="en-US" dirty="0"/>
          </a:p>
        </p:txBody>
      </p:sp>
    </p:spTree>
    <p:extLst>
      <p:ext uri="{BB962C8B-B14F-4D97-AF65-F5344CB8AC3E}">
        <p14:creationId xmlns:p14="http://schemas.microsoft.com/office/powerpoint/2010/main" val="2813113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3999" cy="5889355"/>
          </a:xfrm>
          <a:prstGeom prst="rect">
            <a:avLst/>
          </a:prstGeom>
        </p:spPr>
      </p:pic>
    </p:spTree>
    <p:extLst>
      <p:ext uri="{BB962C8B-B14F-4D97-AF65-F5344CB8AC3E}">
        <p14:creationId xmlns:p14="http://schemas.microsoft.com/office/powerpoint/2010/main" val="601275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150440" cy="5902035"/>
          </a:xfrm>
          <a:prstGeom prst="rect">
            <a:avLst/>
          </a:prstGeom>
        </p:spPr>
      </p:pic>
    </p:spTree>
    <p:extLst>
      <p:ext uri="{BB962C8B-B14F-4D97-AF65-F5344CB8AC3E}">
        <p14:creationId xmlns:p14="http://schemas.microsoft.com/office/powerpoint/2010/main" val="4283510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7185"/>
            <a:ext cx="7886700" cy="1113616"/>
          </a:xfrm>
        </p:spPr>
        <p:txBody>
          <a:bodyPr/>
          <a:lstStyle/>
          <a:p>
            <a:pPr algn="ctr"/>
            <a:r>
              <a:rPr lang="en-US" b="1" u="sng" dirty="0">
                <a:solidFill>
                  <a:prstClr val="black"/>
                </a:solidFill>
              </a:rPr>
              <a:t>Disclosure of Judicial Loan</a:t>
            </a:r>
            <a:endParaRPr lang="en-US" dirty="0"/>
          </a:p>
        </p:txBody>
      </p:sp>
      <p:sp>
        <p:nvSpPr>
          <p:cNvPr id="3" name="Content Placeholder 2"/>
          <p:cNvSpPr>
            <a:spLocks noGrp="1"/>
          </p:cNvSpPr>
          <p:nvPr>
            <p:ph idx="1"/>
          </p:nvPr>
        </p:nvSpPr>
        <p:spPr>
          <a:xfrm>
            <a:off x="628650" y="1393363"/>
            <a:ext cx="7886700" cy="4034848"/>
          </a:xfrm>
        </p:spPr>
        <p:txBody>
          <a:bodyPr>
            <a:normAutofit fontScale="92500" lnSpcReduction="10000"/>
          </a:bodyPr>
          <a:lstStyle/>
          <a:p>
            <a:pPr lvl="0"/>
            <a:r>
              <a:rPr lang="en-US" sz="2600" dirty="0">
                <a:solidFill>
                  <a:prstClr val="black"/>
                </a:solidFill>
              </a:rPr>
              <a:t>Judicial candidates shall disclose the identity of any individual or entity from which the candidate’s committee receives a loan or other extension of credit for use in his campaign.</a:t>
            </a:r>
          </a:p>
          <a:p>
            <a:pPr lvl="0"/>
            <a:r>
              <a:rPr lang="en-US" sz="2600" dirty="0">
                <a:solidFill>
                  <a:prstClr val="black"/>
                </a:solidFill>
              </a:rPr>
              <a:t>Cosigners for a loan or extension of credit must also be identified.</a:t>
            </a:r>
          </a:p>
          <a:p>
            <a:pPr lvl="0"/>
            <a:r>
              <a:rPr lang="en-US" sz="2600" dirty="0">
                <a:solidFill>
                  <a:prstClr val="black"/>
                </a:solidFill>
              </a:rPr>
              <a:t>Candidates must disclose how the loan will be used, repaid and method of repayment.</a:t>
            </a:r>
          </a:p>
          <a:p>
            <a:pPr lvl="0"/>
            <a:r>
              <a:rPr lang="en-US" sz="2600" dirty="0">
                <a:solidFill>
                  <a:prstClr val="black"/>
                </a:solidFill>
              </a:rPr>
              <a:t>Loan documents must be disclosed.</a:t>
            </a:r>
          </a:p>
          <a:p>
            <a:pPr marL="0" lvl="0" indent="0">
              <a:buNone/>
            </a:pPr>
            <a:r>
              <a:rPr lang="en-US" sz="2000" i="1" dirty="0">
                <a:solidFill>
                  <a:prstClr val="black"/>
                </a:solidFill>
              </a:rPr>
              <a:t>Reference: </a:t>
            </a:r>
          </a:p>
          <a:p>
            <a:pPr marL="0" lvl="0" indent="0">
              <a:buNone/>
            </a:pPr>
            <a:r>
              <a:rPr lang="en-US" sz="2000" i="1" dirty="0">
                <a:solidFill>
                  <a:prstClr val="black"/>
                </a:solidFill>
              </a:rPr>
              <a:t>Miss. Code Ann. §23-15-1023</a:t>
            </a:r>
          </a:p>
          <a:p>
            <a:endParaRPr lang="en-US" dirty="0"/>
          </a:p>
        </p:txBody>
      </p:sp>
    </p:spTree>
    <p:extLst>
      <p:ext uri="{BB962C8B-B14F-4D97-AF65-F5344CB8AC3E}">
        <p14:creationId xmlns:p14="http://schemas.microsoft.com/office/powerpoint/2010/main" val="155316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3876" y="0"/>
            <a:ext cx="5396248" cy="6905442"/>
          </a:xfrm>
        </p:spPr>
      </p:pic>
    </p:spTree>
    <p:extLst>
      <p:ext uri="{BB962C8B-B14F-4D97-AF65-F5344CB8AC3E}">
        <p14:creationId xmlns:p14="http://schemas.microsoft.com/office/powerpoint/2010/main" val="4177680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185"/>
            <a:ext cx="9144000" cy="1012016"/>
          </a:xfrm>
        </p:spPr>
        <p:txBody>
          <a:bodyPr/>
          <a:lstStyle/>
          <a:p>
            <a:pPr algn="ctr"/>
            <a:r>
              <a:rPr lang="en-US" b="1" u="sng" dirty="0"/>
              <a:t>Disclosure of Campaign Finance</a:t>
            </a:r>
            <a:endParaRPr lang="en-US" dirty="0"/>
          </a:p>
        </p:txBody>
      </p:sp>
      <p:sp>
        <p:nvSpPr>
          <p:cNvPr id="3" name="Content Placeholder 2"/>
          <p:cNvSpPr>
            <a:spLocks noGrp="1"/>
          </p:cNvSpPr>
          <p:nvPr>
            <p:ph idx="1"/>
          </p:nvPr>
        </p:nvSpPr>
        <p:spPr>
          <a:xfrm>
            <a:off x="628650" y="1333241"/>
            <a:ext cx="7886700" cy="4001596"/>
          </a:xfrm>
        </p:spPr>
        <p:txBody>
          <a:bodyPr>
            <a:normAutofit fontScale="92500" lnSpcReduction="20000"/>
          </a:bodyPr>
          <a:lstStyle/>
          <a:p>
            <a:pPr lvl="0"/>
            <a:r>
              <a:rPr lang="en-US" dirty="0">
                <a:solidFill>
                  <a:prstClr val="black"/>
                </a:solidFill>
              </a:rPr>
              <a:t>Substantially Compliant:</a:t>
            </a:r>
          </a:p>
          <a:p>
            <a:pPr lvl="1"/>
            <a:r>
              <a:rPr lang="en-US" dirty="0">
                <a:solidFill>
                  <a:prstClr val="black"/>
                </a:solidFill>
              </a:rPr>
              <a:t>All fields of information must be completed on the Report of Receipts and Disbursements.</a:t>
            </a:r>
          </a:p>
          <a:p>
            <a:pPr lvl="1"/>
            <a:r>
              <a:rPr lang="en-US" dirty="0">
                <a:solidFill>
                  <a:prstClr val="black"/>
                </a:solidFill>
              </a:rPr>
              <a:t>Itemized Receipts: </a:t>
            </a:r>
          </a:p>
          <a:p>
            <a:pPr lvl="2"/>
            <a:r>
              <a:rPr lang="en-US" dirty="0">
                <a:solidFill>
                  <a:prstClr val="black"/>
                </a:solidFill>
              </a:rPr>
              <a:t>Identification of any individual by full name, mailing address, date, amount of receipt for the period and one additional field of information, such as the name of an employer or occupation of the individual.</a:t>
            </a:r>
          </a:p>
          <a:p>
            <a:pPr lvl="2"/>
            <a:r>
              <a:rPr lang="en-US" dirty="0">
                <a:solidFill>
                  <a:prstClr val="black"/>
                </a:solidFill>
              </a:rPr>
              <a:t>Identification of any other source, such as family, firm, corporation, partnership, association, political committee or other legal entity by full name, mailing address, date, amount of each receipt for the period.</a:t>
            </a:r>
          </a:p>
          <a:p>
            <a:pPr lvl="1"/>
            <a:r>
              <a:rPr lang="en-US" dirty="0">
                <a:solidFill>
                  <a:prstClr val="black"/>
                </a:solidFill>
              </a:rPr>
              <a:t>Itemized Disbursement:</a:t>
            </a:r>
          </a:p>
          <a:p>
            <a:pPr lvl="2"/>
            <a:r>
              <a:rPr lang="en-US" dirty="0">
                <a:solidFill>
                  <a:prstClr val="black"/>
                </a:solidFill>
              </a:rPr>
              <a:t>Identification by full name, mailing address, date and amount of each disbursement to each person or organization which receives expenditures during the reporting period.</a:t>
            </a:r>
          </a:p>
          <a:p>
            <a:endParaRPr lang="en-US" dirty="0"/>
          </a:p>
        </p:txBody>
      </p:sp>
    </p:spTree>
    <p:extLst>
      <p:ext uri="{BB962C8B-B14F-4D97-AF65-F5344CB8AC3E}">
        <p14:creationId xmlns:p14="http://schemas.microsoft.com/office/powerpoint/2010/main" val="1787918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7308"/>
            <a:ext cx="7886700" cy="1325563"/>
          </a:xfrm>
        </p:spPr>
        <p:txBody>
          <a:bodyPr/>
          <a:lstStyle/>
          <a:p>
            <a:pPr algn="ctr"/>
            <a:r>
              <a:rPr lang="en-US" b="1" u="sng" dirty="0">
                <a:solidFill>
                  <a:prstClr val="black"/>
                </a:solidFill>
              </a:rPr>
              <a:t>Itemized Receipt Form</a:t>
            </a:r>
            <a:endParaRPr lang="en-US" dirty="0"/>
          </a:p>
        </p:txBody>
      </p:sp>
      <p:pic>
        <p:nvPicPr>
          <p:cNvPr id="5" name="Picture 4"/>
          <p:cNvPicPr>
            <a:picLocks noChangeAspect="1"/>
          </p:cNvPicPr>
          <p:nvPr/>
        </p:nvPicPr>
        <p:blipFill>
          <a:blip r:embed="rId2"/>
          <a:stretch>
            <a:fillRect/>
          </a:stretch>
        </p:blipFill>
        <p:spPr>
          <a:xfrm>
            <a:off x="0" y="1792787"/>
            <a:ext cx="9107895" cy="3259503"/>
          </a:xfrm>
          <a:prstGeom prst="rect">
            <a:avLst/>
          </a:prstGeom>
        </p:spPr>
      </p:pic>
    </p:spTree>
    <p:extLst>
      <p:ext uri="{BB962C8B-B14F-4D97-AF65-F5344CB8AC3E}">
        <p14:creationId xmlns:p14="http://schemas.microsoft.com/office/powerpoint/2010/main" val="3250835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872"/>
            <a:ext cx="9144000" cy="1038802"/>
          </a:xfrm>
        </p:spPr>
        <p:txBody>
          <a:bodyPr/>
          <a:lstStyle/>
          <a:p>
            <a:r>
              <a:rPr lang="en-US" altLang="en-US" b="1" u="sng" dirty="0"/>
              <a:t>Qualifying to Run for Judicial Office</a:t>
            </a:r>
            <a:endParaRPr lang="en-US" dirty="0"/>
          </a:p>
        </p:txBody>
      </p:sp>
      <p:sp>
        <p:nvSpPr>
          <p:cNvPr id="3" name="Content Placeholder 2"/>
          <p:cNvSpPr>
            <a:spLocks noGrp="1"/>
          </p:cNvSpPr>
          <p:nvPr>
            <p:ph idx="1"/>
          </p:nvPr>
        </p:nvSpPr>
        <p:spPr>
          <a:xfrm>
            <a:off x="307570" y="1360112"/>
            <a:ext cx="8503919" cy="3943408"/>
          </a:xfrm>
        </p:spPr>
        <p:txBody>
          <a:bodyPr>
            <a:normAutofit lnSpcReduction="10000"/>
          </a:bodyPr>
          <a:lstStyle/>
          <a:p>
            <a:pPr>
              <a:defRPr/>
            </a:pPr>
            <a:r>
              <a:rPr lang="en-US" dirty="0"/>
              <a:t>Candidates must file a “Statement of Intent” to be a candidate for judicial office not later than 5:00 PM on the </a:t>
            </a:r>
            <a:r>
              <a:rPr lang="en-US" dirty="0" smtClean="0"/>
              <a:t>March 2, 2020. </a:t>
            </a:r>
            <a:r>
              <a:rPr lang="en-US" dirty="0"/>
              <a:t>(Miss. Code Ann. §23-15-977)</a:t>
            </a:r>
          </a:p>
          <a:p>
            <a:pPr>
              <a:defRPr/>
            </a:pPr>
            <a:r>
              <a:rPr lang="en-US" dirty="0"/>
              <a:t>Candidates must also file an “Affidavit of Judicial Candidate” affirming to abide by all laws, canons and regulation applicable to elections for judicial office. (Miss. Code Ann. §23-15-977.1)</a:t>
            </a:r>
          </a:p>
          <a:p>
            <a:pPr>
              <a:defRPr/>
            </a:pPr>
            <a:r>
              <a:rPr lang="en-US" dirty="0"/>
              <a:t>The “Qualifying Statement of Intent,” “Affidavit of Judicial Candidate,” and fee should be filed with the State Board of Election Commissioners.</a:t>
            </a:r>
          </a:p>
          <a:p>
            <a:endParaRPr lang="en-US" dirty="0"/>
          </a:p>
        </p:txBody>
      </p:sp>
    </p:spTree>
    <p:extLst>
      <p:ext uri="{BB962C8B-B14F-4D97-AF65-F5344CB8AC3E}">
        <p14:creationId xmlns:p14="http://schemas.microsoft.com/office/powerpoint/2010/main" val="172905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0" cy="747856"/>
          </a:xfrm>
        </p:spPr>
        <p:txBody>
          <a:bodyPr/>
          <a:lstStyle/>
          <a:p>
            <a:pPr algn="ctr"/>
            <a:r>
              <a:rPr lang="en-US" b="1" u="sng" dirty="0">
                <a:solidFill>
                  <a:prstClr val="black"/>
                </a:solidFill>
              </a:rPr>
              <a:t>Itemized Receipt Form</a:t>
            </a:r>
            <a:endParaRPr lang="en-US" dirty="0"/>
          </a:p>
        </p:txBody>
      </p:sp>
      <p:pic>
        <p:nvPicPr>
          <p:cNvPr id="3" name="Picture 2"/>
          <p:cNvPicPr>
            <a:picLocks noChangeAspect="1"/>
          </p:cNvPicPr>
          <p:nvPr/>
        </p:nvPicPr>
        <p:blipFill>
          <a:blip r:embed="rId2"/>
          <a:stretch>
            <a:fillRect/>
          </a:stretch>
        </p:blipFill>
        <p:spPr>
          <a:xfrm>
            <a:off x="628151" y="747856"/>
            <a:ext cx="7767704" cy="5193987"/>
          </a:xfrm>
          <a:prstGeom prst="rect">
            <a:avLst/>
          </a:prstGeom>
        </p:spPr>
      </p:pic>
    </p:spTree>
    <p:extLst>
      <p:ext uri="{BB962C8B-B14F-4D97-AF65-F5344CB8AC3E}">
        <p14:creationId xmlns:p14="http://schemas.microsoft.com/office/powerpoint/2010/main" val="932092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5373"/>
            <a:ext cx="7886700" cy="1325563"/>
          </a:xfrm>
        </p:spPr>
        <p:txBody>
          <a:bodyPr/>
          <a:lstStyle/>
          <a:p>
            <a:pPr algn="ctr"/>
            <a:r>
              <a:rPr lang="en-US" b="1" u="sng" dirty="0"/>
              <a:t>Itemized Disbursement Form</a:t>
            </a:r>
            <a:endParaRPr lang="en-US" dirty="0"/>
          </a:p>
        </p:txBody>
      </p:sp>
      <p:pic>
        <p:nvPicPr>
          <p:cNvPr id="5" name="Picture 4"/>
          <p:cNvPicPr>
            <a:picLocks noChangeAspect="1"/>
          </p:cNvPicPr>
          <p:nvPr/>
        </p:nvPicPr>
        <p:blipFill>
          <a:blip r:embed="rId2"/>
          <a:stretch>
            <a:fillRect/>
          </a:stretch>
        </p:blipFill>
        <p:spPr>
          <a:xfrm>
            <a:off x="11013" y="2170545"/>
            <a:ext cx="9138716" cy="2521528"/>
          </a:xfrm>
          <a:prstGeom prst="rect">
            <a:avLst/>
          </a:prstGeom>
        </p:spPr>
      </p:pic>
    </p:spTree>
    <p:extLst>
      <p:ext uri="{BB962C8B-B14F-4D97-AF65-F5344CB8AC3E}">
        <p14:creationId xmlns:p14="http://schemas.microsoft.com/office/powerpoint/2010/main" val="2103305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prstClr val="black"/>
                </a:solidFill>
              </a:rPr>
              <a:t>48-Hour Reports</a:t>
            </a:r>
            <a:endParaRPr lang="en-US" dirty="0"/>
          </a:p>
        </p:txBody>
      </p:sp>
      <p:sp>
        <p:nvSpPr>
          <p:cNvPr id="3" name="Content Placeholder 2"/>
          <p:cNvSpPr>
            <a:spLocks noGrp="1"/>
          </p:cNvSpPr>
          <p:nvPr>
            <p:ph idx="1"/>
          </p:nvPr>
        </p:nvSpPr>
        <p:spPr/>
        <p:txBody>
          <a:bodyPr/>
          <a:lstStyle/>
          <a:p>
            <a:pPr lvl="0"/>
            <a:r>
              <a:rPr lang="en-US" sz="3000" dirty="0">
                <a:solidFill>
                  <a:prstClr val="black"/>
                </a:solidFill>
              </a:rPr>
              <a:t>If a candidate’s committee receives a contribution of more than $200 after the tenth day, but more than 48 hours before 12:01 a.m. on the day of the election, the candidate or committee must disclose the contribution by filing a 48-Hour Report with the appropriate office within 48 hours of the contribution.</a:t>
            </a:r>
          </a:p>
          <a:p>
            <a:endParaRPr lang="en-US" dirty="0"/>
          </a:p>
        </p:txBody>
      </p:sp>
    </p:spTree>
    <p:extLst>
      <p:ext uri="{BB962C8B-B14F-4D97-AF65-F5344CB8AC3E}">
        <p14:creationId xmlns:p14="http://schemas.microsoft.com/office/powerpoint/2010/main" val="3553139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5817" y="41130"/>
            <a:ext cx="5169371" cy="6816869"/>
          </a:xfrm>
        </p:spPr>
      </p:pic>
    </p:spTree>
    <p:extLst>
      <p:ext uri="{BB962C8B-B14F-4D97-AF65-F5344CB8AC3E}">
        <p14:creationId xmlns:p14="http://schemas.microsoft.com/office/powerpoint/2010/main" val="1106768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5497"/>
            <a:ext cx="7886700" cy="1325563"/>
          </a:xfrm>
        </p:spPr>
        <p:txBody>
          <a:bodyPr/>
          <a:lstStyle/>
          <a:p>
            <a:pPr algn="ctr"/>
            <a:r>
              <a:rPr lang="en-US" b="1" u="sng" dirty="0">
                <a:solidFill>
                  <a:prstClr val="black"/>
                </a:solidFill>
              </a:rPr>
              <a:t>Mississippi Ethics Commission</a:t>
            </a:r>
            <a:endParaRPr lang="en-US" dirty="0"/>
          </a:p>
        </p:txBody>
      </p:sp>
      <p:sp>
        <p:nvSpPr>
          <p:cNvPr id="3" name="Content Placeholder 2"/>
          <p:cNvSpPr>
            <a:spLocks noGrp="1"/>
          </p:cNvSpPr>
          <p:nvPr>
            <p:ph idx="1"/>
          </p:nvPr>
        </p:nvSpPr>
        <p:spPr>
          <a:xfrm>
            <a:off x="628650" y="1451552"/>
            <a:ext cx="7886700" cy="4351338"/>
          </a:xfrm>
        </p:spPr>
        <p:txBody>
          <a:bodyPr/>
          <a:lstStyle/>
          <a:p>
            <a:pPr lvl="0"/>
            <a:r>
              <a:rPr lang="en-US" sz="3200" dirty="0">
                <a:solidFill>
                  <a:prstClr val="black"/>
                </a:solidFill>
              </a:rPr>
              <a:t>Civil Penalty:</a:t>
            </a:r>
          </a:p>
          <a:p>
            <a:pPr lvl="1"/>
            <a:r>
              <a:rPr lang="en-US" sz="2800" dirty="0">
                <a:solidFill>
                  <a:prstClr val="black"/>
                </a:solidFill>
              </a:rPr>
              <a:t>The Mississippi Ethics Commission is now responsible for assessing civil penalties for failure to file, or filing late, campaign finance reports which are required to be filed with the Secretary of State.</a:t>
            </a:r>
          </a:p>
          <a:p>
            <a:pPr lvl="1"/>
            <a:r>
              <a:rPr lang="en-US" sz="2800" dirty="0">
                <a:solidFill>
                  <a:prstClr val="black"/>
                </a:solidFill>
              </a:rPr>
              <a:t>Nine (9) day grace period, and fines begin on the tenth (10</a:t>
            </a:r>
            <a:r>
              <a:rPr lang="en-US" sz="2800" baseline="30000" dirty="0">
                <a:solidFill>
                  <a:prstClr val="black"/>
                </a:solidFill>
              </a:rPr>
              <a:t>th</a:t>
            </a:r>
            <a:r>
              <a:rPr lang="en-US" sz="2800" dirty="0">
                <a:solidFill>
                  <a:prstClr val="black"/>
                </a:solidFill>
              </a:rPr>
              <a:t>) day.</a:t>
            </a:r>
          </a:p>
          <a:p>
            <a:pPr lvl="1"/>
            <a:r>
              <a:rPr lang="en-US" sz="2800" dirty="0">
                <a:solidFill>
                  <a:prstClr val="black"/>
                </a:solidFill>
              </a:rPr>
              <a:t>$50.00 per day for up to ten (10) days.</a:t>
            </a:r>
          </a:p>
          <a:p>
            <a:endParaRPr lang="en-US" dirty="0"/>
          </a:p>
        </p:txBody>
      </p:sp>
    </p:spTree>
    <p:extLst>
      <p:ext uri="{BB962C8B-B14F-4D97-AF65-F5344CB8AC3E}">
        <p14:creationId xmlns:p14="http://schemas.microsoft.com/office/powerpoint/2010/main" val="2242665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p>
            <a:pPr algn="ctr"/>
            <a:r>
              <a:rPr lang="en-US" b="1" u="sng" dirty="0">
                <a:solidFill>
                  <a:prstClr val="black"/>
                </a:solidFill>
              </a:rPr>
              <a:t>Campaign Finance Public Search</a:t>
            </a:r>
            <a:endParaRPr lang="en-US" dirty="0"/>
          </a:p>
        </p:txBody>
      </p:sp>
      <p:pic>
        <p:nvPicPr>
          <p:cNvPr id="4" name="Content Placeholder 3"/>
          <p:cNvPicPr>
            <a:picLocks noGrp="1" noChangeAspect="1"/>
          </p:cNvPicPr>
          <p:nvPr>
            <p:ph idx="1"/>
          </p:nvPr>
        </p:nvPicPr>
        <p:blipFill>
          <a:blip r:embed="rId2"/>
          <a:stretch>
            <a:fillRect/>
          </a:stretch>
        </p:blipFill>
        <p:spPr>
          <a:xfrm>
            <a:off x="191255" y="1806917"/>
            <a:ext cx="8774815" cy="3596356"/>
          </a:xfrm>
          <a:prstGeom prst="rect">
            <a:avLst/>
          </a:prstGeom>
        </p:spPr>
      </p:pic>
    </p:spTree>
    <p:extLst>
      <p:ext uri="{BB962C8B-B14F-4D97-AF65-F5344CB8AC3E}">
        <p14:creationId xmlns:p14="http://schemas.microsoft.com/office/powerpoint/2010/main" val="708710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4056"/>
            <a:ext cx="7886700" cy="1325563"/>
          </a:xfrm>
        </p:spPr>
        <p:txBody>
          <a:bodyPr/>
          <a:lstStyle/>
          <a:p>
            <a:pPr algn="ctr"/>
            <a:r>
              <a:rPr lang="en-US" b="1" u="sng" dirty="0">
                <a:solidFill>
                  <a:prstClr val="black"/>
                </a:solidFill>
              </a:rPr>
              <a:t>Online Filing System</a:t>
            </a:r>
            <a:endParaRPr lang="en-US" dirty="0"/>
          </a:p>
        </p:txBody>
      </p:sp>
      <p:pic>
        <p:nvPicPr>
          <p:cNvPr id="4" name="Content Placeholder 3"/>
          <p:cNvPicPr>
            <a:picLocks noGrp="1" noChangeAspect="1"/>
          </p:cNvPicPr>
          <p:nvPr>
            <p:ph idx="1"/>
          </p:nvPr>
        </p:nvPicPr>
        <p:blipFill>
          <a:blip r:embed="rId2"/>
          <a:stretch>
            <a:fillRect/>
          </a:stretch>
        </p:blipFill>
        <p:spPr>
          <a:xfrm>
            <a:off x="0" y="1298842"/>
            <a:ext cx="9144000" cy="4353812"/>
          </a:xfrm>
          <a:prstGeom prst="rect">
            <a:avLst/>
          </a:prstGeom>
        </p:spPr>
      </p:pic>
      <p:cxnSp>
        <p:nvCxnSpPr>
          <p:cNvPr id="5" name="Straight Arrow Connector 4"/>
          <p:cNvCxnSpPr/>
          <p:nvPr/>
        </p:nvCxnSpPr>
        <p:spPr bwMode="auto">
          <a:xfrm flipH="1">
            <a:off x="4572000" y="4728556"/>
            <a:ext cx="990600" cy="5334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358935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185" y="1027907"/>
            <a:ext cx="9117630" cy="4082132"/>
          </a:xfrm>
          <a:prstGeom prst="rect">
            <a:avLst/>
          </a:prstGeom>
        </p:spPr>
      </p:pic>
    </p:spTree>
    <p:extLst>
      <p:ext uri="{BB962C8B-B14F-4D97-AF65-F5344CB8AC3E}">
        <p14:creationId xmlns:p14="http://schemas.microsoft.com/office/powerpoint/2010/main" val="187474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337" y="207184"/>
            <a:ext cx="7886700" cy="1325563"/>
          </a:xfrm>
        </p:spPr>
        <p:txBody>
          <a:bodyPr/>
          <a:lstStyle/>
          <a:p>
            <a:pPr algn="ctr"/>
            <a:r>
              <a:rPr lang="en-US" b="1" u="sng" dirty="0">
                <a:solidFill>
                  <a:prstClr val="black"/>
                </a:solidFill>
              </a:rPr>
              <a:t>Begin Filing Session</a:t>
            </a:r>
            <a:endParaRPr lang="en-US" dirty="0"/>
          </a:p>
        </p:txBody>
      </p:sp>
      <p:pic>
        <p:nvPicPr>
          <p:cNvPr id="4" name="Content Placeholder 3"/>
          <p:cNvPicPr>
            <a:picLocks noGrp="1" noChangeAspect="1"/>
          </p:cNvPicPr>
          <p:nvPr>
            <p:ph idx="1"/>
          </p:nvPr>
        </p:nvPicPr>
        <p:blipFill>
          <a:blip r:embed="rId2"/>
          <a:stretch>
            <a:fillRect/>
          </a:stretch>
        </p:blipFill>
        <p:spPr>
          <a:xfrm>
            <a:off x="83127" y="1466245"/>
            <a:ext cx="8961120" cy="3837275"/>
          </a:xfrm>
          <a:prstGeom prst="rect">
            <a:avLst/>
          </a:prstGeom>
        </p:spPr>
      </p:pic>
      <p:cxnSp>
        <p:nvCxnSpPr>
          <p:cNvPr id="5" name="Straight Arrow Connector 4"/>
          <p:cNvCxnSpPr/>
          <p:nvPr/>
        </p:nvCxnSpPr>
        <p:spPr bwMode="auto">
          <a:xfrm flipH="1">
            <a:off x="2380211" y="1816331"/>
            <a:ext cx="1371600" cy="6858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510549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5621"/>
            <a:ext cx="7886700" cy="1325563"/>
          </a:xfrm>
        </p:spPr>
        <p:txBody>
          <a:bodyPr/>
          <a:lstStyle/>
          <a:p>
            <a:pPr algn="ctr"/>
            <a:r>
              <a:rPr lang="en-US" b="1" u="sng" dirty="0">
                <a:solidFill>
                  <a:prstClr val="black"/>
                </a:solidFill>
              </a:rPr>
              <a:t>Generate Judicial Reports</a:t>
            </a:r>
            <a:endParaRPr lang="en-US" dirty="0"/>
          </a:p>
        </p:txBody>
      </p:sp>
      <p:pic>
        <p:nvPicPr>
          <p:cNvPr id="4" name="Content Placeholder 3"/>
          <p:cNvPicPr>
            <a:picLocks noGrp="1" noChangeAspect="1"/>
          </p:cNvPicPr>
          <p:nvPr>
            <p:ph idx="1"/>
          </p:nvPr>
        </p:nvPicPr>
        <p:blipFill>
          <a:blip r:embed="rId2"/>
          <a:stretch>
            <a:fillRect/>
          </a:stretch>
        </p:blipFill>
        <p:spPr>
          <a:xfrm>
            <a:off x="34734" y="1586821"/>
            <a:ext cx="9074532" cy="2960241"/>
          </a:xfrm>
          <a:prstGeom prst="rect">
            <a:avLst/>
          </a:prstGeom>
        </p:spPr>
      </p:pic>
      <p:cxnSp>
        <p:nvCxnSpPr>
          <p:cNvPr id="5" name="Straight Arrow Connector 4"/>
          <p:cNvCxnSpPr/>
          <p:nvPr/>
        </p:nvCxnSpPr>
        <p:spPr bwMode="auto">
          <a:xfrm flipH="1">
            <a:off x="5536276" y="2013065"/>
            <a:ext cx="2590800" cy="13716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313310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9635"/>
            <a:ext cx="7886700" cy="1325563"/>
          </a:xfrm>
        </p:spPr>
        <p:txBody>
          <a:bodyPr>
            <a:normAutofit fontScale="90000"/>
          </a:bodyPr>
          <a:lstStyle/>
          <a:p>
            <a:pPr algn="ctr"/>
            <a:r>
              <a:rPr lang="en-US" sz="4800" b="1" u="sng" dirty="0">
                <a:solidFill>
                  <a:prstClr val="black"/>
                </a:solidFill>
              </a:rPr>
              <a:t>State Board of </a:t>
            </a:r>
            <a:br>
              <a:rPr lang="en-US" sz="4800" b="1" u="sng" dirty="0">
                <a:solidFill>
                  <a:prstClr val="black"/>
                </a:solidFill>
              </a:rPr>
            </a:br>
            <a:r>
              <a:rPr lang="en-US" sz="4800" b="1" u="sng" dirty="0">
                <a:solidFill>
                  <a:prstClr val="black"/>
                </a:solidFill>
              </a:rPr>
              <a:t>Election Commissioners</a:t>
            </a:r>
            <a:endParaRPr lang="en-US" dirty="0"/>
          </a:p>
        </p:txBody>
      </p:sp>
      <p:sp>
        <p:nvSpPr>
          <p:cNvPr id="3" name="Content Placeholder 2"/>
          <p:cNvSpPr>
            <a:spLocks noGrp="1"/>
          </p:cNvSpPr>
          <p:nvPr>
            <p:ph idx="1"/>
          </p:nvPr>
        </p:nvSpPr>
        <p:spPr/>
        <p:txBody>
          <a:bodyPr/>
          <a:lstStyle/>
          <a:p>
            <a:pPr lvl="0"/>
            <a:r>
              <a:rPr lang="en-US" sz="3200" dirty="0">
                <a:solidFill>
                  <a:prstClr val="black"/>
                </a:solidFill>
              </a:rPr>
              <a:t>Members include the Governor, Secretary of State, and Attorney General.</a:t>
            </a:r>
          </a:p>
          <a:p>
            <a:pPr lvl="0"/>
            <a:r>
              <a:rPr lang="en-US" sz="3200" dirty="0">
                <a:solidFill>
                  <a:prstClr val="black"/>
                </a:solidFill>
              </a:rPr>
              <a:t>Rule on candidate’s qualifications.</a:t>
            </a:r>
          </a:p>
          <a:p>
            <a:pPr lvl="0"/>
            <a:r>
              <a:rPr lang="en-US" sz="3200" dirty="0">
                <a:solidFill>
                  <a:prstClr val="black"/>
                </a:solidFill>
              </a:rPr>
              <a:t>Hear any contest or complaints regarding candidate qualifications.</a:t>
            </a:r>
          </a:p>
          <a:p>
            <a:pPr lvl="0"/>
            <a:r>
              <a:rPr lang="en-US" sz="3200" dirty="0">
                <a:solidFill>
                  <a:prstClr val="black"/>
                </a:solidFill>
              </a:rPr>
              <a:t>Approve General/Special Election Ballot.</a:t>
            </a:r>
          </a:p>
          <a:p>
            <a:endParaRPr lang="en-US" dirty="0"/>
          </a:p>
        </p:txBody>
      </p:sp>
    </p:spTree>
    <p:extLst>
      <p:ext uri="{BB962C8B-B14F-4D97-AF65-F5344CB8AC3E}">
        <p14:creationId xmlns:p14="http://schemas.microsoft.com/office/powerpoint/2010/main" val="3402192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40682"/>
            <a:ext cx="7886700" cy="1325563"/>
          </a:xfrm>
        </p:spPr>
        <p:txBody>
          <a:bodyPr/>
          <a:lstStyle/>
          <a:p>
            <a:pPr algn="ctr"/>
            <a:r>
              <a:rPr lang="en-US" b="1" u="sng" dirty="0">
                <a:solidFill>
                  <a:prstClr val="black"/>
                </a:solidFill>
              </a:rPr>
              <a:t>Additional Filings</a:t>
            </a:r>
            <a:endParaRPr lang="en-US" dirty="0"/>
          </a:p>
        </p:txBody>
      </p:sp>
      <p:pic>
        <p:nvPicPr>
          <p:cNvPr id="4" name="Content Placeholder 6"/>
          <p:cNvPicPr>
            <a:picLocks noGrp="1" noChangeAspect="1"/>
          </p:cNvPicPr>
          <p:nvPr>
            <p:ph idx="1"/>
          </p:nvPr>
        </p:nvPicPr>
        <p:blipFill>
          <a:blip r:embed="rId2"/>
          <a:stretch>
            <a:fillRect/>
          </a:stretch>
        </p:blipFill>
        <p:spPr>
          <a:xfrm>
            <a:off x="438932" y="1537854"/>
            <a:ext cx="8266135" cy="4235034"/>
          </a:xfrm>
          <a:prstGeom prst="rect">
            <a:avLst/>
          </a:prstGeom>
        </p:spPr>
      </p:pic>
      <p:cxnSp>
        <p:nvCxnSpPr>
          <p:cNvPr id="5" name="Straight Arrow Connector 4"/>
          <p:cNvCxnSpPr/>
          <p:nvPr/>
        </p:nvCxnSpPr>
        <p:spPr bwMode="auto">
          <a:xfrm flipH="1">
            <a:off x="2672542" y="1271154"/>
            <a:ext cx="1600200" cy="5334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6" name="Oval 5"/>
          <p:cNvSpPr/>
          <p:nvPr/>
        </p:nvSpPr>
        <p:spPr bwMode="auto">
          <a:xfrm>
            <a:off x="2781299" y="2675883"/>
            <a:ext cx="35814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Oval 6"/>
          <p:cNvSpPr/>
          <p:nvPr/>
        </p:nvSpPr>
        <p:spPr bwMode="auto">
          <a:xfrm>
            <a:off x="2247899" y="3576685"/>
            <a:ext cx="46482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942842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prstClr val="black"/>
                </a:solidFill>
              </a:rPr>
              <a:t>Example of Assigned Filings</a:t>
            </a:r>
            <a:endParaRPr lang="en-US" dirty="0"/>
          </a:p>
        </p:txBody>
      </p:sp>
      <p:pic>
        <p:nvPicPr>
          <p:cNvPr id="5" name="Picture 4"/>
          <p:cNvPicPr>
            <a:picLocks noChangeAspect="1"/>
          </p:cNvPicPr>
          <p:nvPr/>
        </p:nvPicPr>
        <p:blipFill>
          <a:blip r:embed="rId2"/>
          <a:stretch>
            <a:fillRect/>
          </a:stretch>
        </p:blipFill>
        <p:spPr>
          <a:xfrm>
            <a:off x="73891" y="1862204"/>
            <a:ext cx="9025828" cy="3143905"/>
          </a:xfrm>
          <a:prstGeom prst="rect">
            <a:avLst/>
          </a:prstGeom>
        </p:spPr>
      </p:pic>
    </p:spTree>
    <p:extLst>
      <p:ext uri="{BB962C8B-B14F-4D97-AF65-F5344CB8AC3E}">
        <p14:creationId xmlns:p14="http://schemas.microsoft.com/office/powerpoint/2010/main" val="2248034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prstClr val="black"/>
                </a:solidFill>
              </a:rPr>
              <a:t>Contributions &amp; Disbursements</a:t>
            </a:r>
            <a:endParaRPr lang="en-US" dirty="0"/>
          </a:p>
        </p:txBody>
      </p:sp>
      <p:pic>
        <p:nvPicPr>
          <p:cNvPr id="4" name="Content Placeholder 3"/>
          <p:cNvPicPr>
            <a:picLocks noGrp="1"/>
          </p:cNvPicPr>
          <p:nvPr>
            <p:ph idx="1"/>
          </p:nvPr>
        </p:nvPicPr>
        <p:blipFill>
          <a:blip r:embed="rId2"/>
          <a:stretch>
            <a:fillRect/>
          </a:stretch>
        </p:blipFill>
        <p:spPr>
          <a:xfrm>
            <a:off x="0" y="1690689"/>
            <a:ext cx="9144000" cy="4044155"/>
          </a:xfrm>
          <a:prstGeom prst="rect">
            <a:avLst/>
          </a:prstGeom>
        </p:spPr>
      </p:pic>
    </p:spTree>
    <p:extLst>
      <p:ext uri="{BB962C8B-B14F-4D97-AF65-F5344CB8AC3E}">
        <p14:creationId xmlns:p14="http://schemas.microsoft.com/office/powerpoint/2010/main" val="251847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272"/>
            <a:ext cx="9144000" cy="826365"/>
          </a:xfrm>
        </p:spPr>
        <p:txBody>
          <a:bodyPr/>
          <a:lstStyle/>
          <a:p>
            <a:pPr algn="ctr"/>
            <a:r>
              <a:rPr lang="en-US" sz="3600" b="1" u="sng" dirty="0">
                <a:solidFill>
                  <a:prstClr val="black"/>
                </a:solidFill>
              </a:rPr>
              <a:t>Itemized Contributions &amp;Disbursements</a:t>
            </a:r>
            <a:endParaRPr lang="en-US" dirty="0"/>
          </a:p>
        </p:txBody>
      </p:sp>
      <p:pic>
        <p:nvPicPr>
          <p:cNvPr id="4" name="Content Placeholder 3"/>
          <p:cNvPicPr>
            <a:picLocks noGrp="1"/>
          </p:cNvPicPr>
          <p:nvPr>
            <p:ph idx="1"/>
          </p:nvPr>
        </p:nvPicPr>
        <p:blipFill>
          <a:blip r:embed="rId2"/>
          <a:stretch>
            <a:fillRect/>
          </a:stretch>
        </p:blipFill>
        <p:spPr>
          <a:xfrm>
            <a:off x="94102" y="1357745"/>
            <a:ext cx="4302407" cy="4359479"/>
          </a:xfrm>
          <a:prstGeom prst="rect">
            <a:avLst/>
          </a:prstGeom>
        </p:spPr>
      </p:pic>
      <p:pic>
        <p:nvPicPr>
          <p:cNvPr id="5" name="Picture 4"/>
          <p:cNvPicPr/>
          <p:nvPr/>
        </p:nvPicPr>
        <p:blipFill>
          <a:blip r:embed="rId3"/>
          <a:stretch>
            <a:fillRect/>
          </a:stretch>
        </p:blipFill>
        <p:spPr>
          <a:xfrm>
            <a:off x="4729019" y="1357746"/>
            <a:ext cx="4320880" cy="4359478"/>
          </a:xfrm>
          <a:prstGeom prst="rect">
            <a:avLst/>
          </a:prstGeom>
        </p:spPr>
      </p:pic>
    </p:spTree>
    <p:extLst>
      <p:ext uri="{BB962C8B-B14F-4D97-AF65-F5344CB8AC3E}">
        <p14:creationId xmlns:p14="http://schemas.microsoft.com/office/powerpoint/2010/main" val="22045595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8871"/>
            <a:ext cx="7886700" cy="1325563"/>
          </a:xfrm>
        </p:spPr>
        <p:txBody>
          <a:bodyPr/>
          <a:lstStyle/>
          <a:p>
            <a:pPr algn="ctr"/>
            <a:r>
              <a:rPr lang="en-US" b="1" u="sng" dirty="0">
                <a:solidFill>
                  <a:prstClr val="black"/>
                </a:solidFill>
              </a:rPr>
              <a:t>Excel Templates</a:t>
            </a:r>
            <a:endParaRPr lang="en-US" dirty="0"/>
          </a:p>
        </p:txBody>
      </p:sp>
      <p:pic>
        <p:nvPicPr>
          <p:cNvPr id="4" name="Content Placeholder 3"/>
          <p:cNvPicPr>
            <a:picLocks noGrp="1" noChangeAspect="1"/>
          </p:cNvPicPr>
          <p:nvPr>
            <p:ph idx="1"/>
          </p:nvPr>
        </p:nvPicPr>
        <p:blipFill>
          <a:blip r:embed="rId2"/>
          <a:stretch>
            <a:fillRect/>
          </a:stretch>
        </p:blipFill>
        <p:spPr>
          <a:xfrm>
            <a:off x="131189" y="1524434"/>
            <a:ext cx="3095962" cy="4244599"/>
          </a:xfrm>
          <a:prstGeom prst="rect">
            <a:avLst/>
          </a:prstGeom>
        </p:spPr>
      </p:pic>
      <p:pic>
        <p:nvPicPr>
          <p:cNvPr id="5" name="Picture 4"/>
          <p:cNvPicPr>
            <a:picLocks noChangeAspect="1"/>
          </p:cNvPicPr>
          <p:nvPr/>
        </p:nvPicPr>
        <p:blipFill>
          <a:blip r:embed="rId3"/>
          <a:stretch>
            <a:fillRect/>
          </a:stretch>
        </p:blipFill>
        <p:spPr>
          <a:xfrm>
            <a:off x="3227151" y="1524434"/>
            <a:ext cx="5916849" cy="1409959"/>
          </a:xfrm>
          <a:prstGeom prst="rect">
            <a:avLst/>
          </a:prstGeom>
        </p:spPr>
      </p:pic>
      <p:pic>
        <p:nvPicPr>
          <p:cNvPr id="6" name="Picture 5"/>
          <p:cNvPicPr>
            <a:picLocks noChangeAspect="1"/>
          </p:cNvPicPr>
          <p:nvPr/>
        </p:nvPicPr>
        <p:blipFill>
          <a:blip r:embed="rId4"/>
          <a:stretch>
            <a:fillRect/>
          </a:stretch>
        </p:blipFill>
        <p:spPr>
          <a:xfrm>
            <a:off x="3227150" y="3735121"/>
            <a:ext cx="5916849" cy="1476959"/>
          </a:xfrm>
          <a:prstGeom prst="rect">
            <a:avLst/>
          </a:prstGeom>
        </p:spPr>
      </p:pic>
      <p:cxnSp>
        <p:nvCxnSpPr>
          <p:cNvPr id="7" name="Straight Arrow Connector 6"/>
          <p:cNvCxnSpPr/>
          <p:nvPr/>
        </p:nvCxnSpPr>
        <p:spPr bwMode="auto">
          <a:xfrm flipH="1">
            <a:off x="2922350" y="2056257"/>
            <a:ext cx="304800" cy="771075"/>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8" name="Straight Arrow Connector 7"/>
          <p:cNvCxnSpPr/>
          <p:nvPr/>
        </p:nvCxnSpPr>
        <p:spPr bwMode="auto">
          <a:xfrm flipH="1" flipV="1">
            <a:off x="2769950" y="3263445"/>
            <a:ext cx="304800" cy="6858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3976167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63527"/>
            <a:ext cx="7886700" cy="1001856"/>
          </a:xfrm>
        </p:spPr>
        <p:txBody>
          <a:bodyPr/>
          <a:lstStyle/>
          <a:p>
            <a:pPr algn="ctr"/>
            <a:r>
              <a:rPr lang="en-US" sz="3600" b="1" u="sng" dirty="0">
                <a:solidFill>
                  <a:prstClr val="black"/>
                </a:solidFill>
              </a:rPr>
              <a:t>Total Contributions &amp; Disbursements</a:t>
            </a:r>
            <a:endParaRPr lang="en-US" dirty="0"/>
          </a:p>
        </p:txBody>
      </p:sp>
      <p:pic>
        <p:nvPicPr>
          <p:cNvPr id="4" name="Content Placeholder 3"/>
          <p:cNvPicPr>
            <a:picLocks noGrp="1"/>
          </p:cNvPicPr>
          <p:nvPr>
            <p:ph idx="1"/>
          </p:nvPr>
        </p:nvPicPr>
        <p:blipFill>
          <a:blip r:embed="rId2"/>
          <a:stretch>
            <a:fillRect/>
          </a:stretch>
        </p:blipFill>
        <p:spPr>
          <a:xfrm>
            <a:off x="175491" y="1354975"/>
            <a:ext cx="8839199" cy="4269970"/>
          </a:xfrm>
          <a:prstGeom prst="rect">
            <a:avLst/>
          </a:prstGeom>
        </p:spPr>
      </p:pic>
    </p:spTree>
    <p:extLst>
      <p:ext uri="{BB962C8B-B14F-4D97-AF65-F5344CB8AC3E}">
        <p14:creationId xmlns:p14="http://schemas.microsoft.com/office/powerpoint/2010/main" val="15506046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184"/>
            <a:ext cx="9144000" cy="1030489"/>
          </a:xfrm>
        </p:spPr>
        <p:txBody>
          <a:bodyPr/>
          <a:lstStyle/>
          <a:p>
            <a:pPr algn="ctr"/>
            <a:r>
              <a:rPr lang="en-US" sz="4000" b="1" u="sng" dirty="0">
                <a:solidFill>
                  <a:prstClr val="black"/>
                </a:solidFill>
              </a:rPr>
              <a:t>In-Kind Contributions &amp; Signature</a:t>
            </a:r>
            <a:endParaRPr lang="en-US" dirty="0"/>
          </a:p>
        </p:txBody>
      </p:sp>
      <p:pic>
        <p:nvPicPr>
          <p:cNvPr id="4" name="Content Placeholder 3"/>
          <p:cNvPicPr>
            <a:picLocks noGrp="1"/>
          </p:cNvPicPr>
          <p:nvPr>
            <p:ph idx="1"/>
          </p:nvPr>
        </p:nvPicPr>
        <p:blipFill>
          <a:blip r:embed="rId2"/>
          <a:stretch>
            <a:fillRect/>
          </a:stretch>
        </p:blipFill>
        <p:spPr>
          <a:xfrm>
            <a:off x="823912" y="1308304"/>
            <a:ext cx="7496175" cy="1162050"/>
          </a:xfrm>
          <a:prstGeom prst="rect">
            <a:avLst/>
          </a:prstGeom>
        </p:spPr>
      </p:pic>
      <p:pic>
        <p:nvPicPr>
          <p:cNvPr id="5" name="Picture 4"/>
          <p:cNvPicPr/>
          <p:nvPr/>
        </p:nvPicPr>
        <p:blipFill>
          <a:blip r:embed="rId3"/>
          <a:stretch>
            <a:fillRect/>
          </a:stretch>
        </p:blipFill>
        <p:spPr>
          <a:xfrm>
            <a:off x="823912" y="2470354"/>
            <a:ext cx="7496175" cy="3145355"/>
          </a:xfrm>
          <a:prstGeom prst="rect">
            <a:avLst/>
          </a:prstGeom>
        </p:spPr>
      </p:pic>
    </p:spTree>
    <p:extLst>
      <p:ext uri="{BB962C8B-B14F-4D97-AF65-F5344CB8AC3E}">
        <p14:creationId xmlns:p14="http://schemas.microsoft.com/office/powerpoint/2010/main" val="2353496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581"/>
            <a:ext cx="9144000" cy="918729"/>
          </a:xfrm>
        </p:spPr>
        <p:txBody>
          <a:bodyPr/>
          <a:lstStyle/>
          <a:p>
            <a:pPr algn="ctr"/>
            <a:r>
              <a:rPr lang="en-US" sz="4000" b="1" u="sng" dirty="0">
                <a:solidFill>
                  <a:prstClr val="black"/>
                </a:solidFill>
              </a:rPr>
              <a:t>Distribution of Campaign Materials</a:t>
            </a:r>
            <a:endParaRPr lang="en-US" dirty="0"/>
          </a:p>
        </p:txBody>
      </p:sp>
      <p:sp>
        <p:nvSpPr>
          <p:cNvPr id="3" name="Content Placeholder 2"/>
          <p:cNvSpPr>
            <a:spLocks noGrp="1"/>
          </p:cNvSpPr>
          <p:nvPr>
            <p:ph idx="1"/>
          </p:nvPr>
        </p:nvSpPr>
        <p:spPr>
          <a:xfrm>
            <a:off x="628650" y="1426614"/>
            <a:ext cx="7886700" cy="4351338"/>
          </a:xfrm>
        </p:spPr>
        <p:txBody>
          <a:bodyPr>
            <a:normAutofit lnSpcReduction="10000"/>
          </a:bodyPr>
          <a:lstStyle/>
          <a:p>
            <a:pPr lvl="0"/>
            <a:r>
              <a:rPr lang="en-US" sz="3000" dirty="0">
                <a:solidFill>
                  <a:prstClr val="black"/>
                </a:solidFill>
              </a:rPr>
              <a:t>Any materials distributed by a judicial candidate, his committee or any person or entity shall state it is distributed by the candidate or it is being distributed with the candidate’s approval.</a:t>
            </a:r>
          </a:p>
          <a:p>
            <a:pPr lvl="0"/>
            <a:r>
              <a:rPr lang="en-US" sz="3000" dirty="0">
                <a:solidFill>
                  <a:prstClr val="black"/>
                </a:solidFill>
              </a:rPr>
              <a:t>Materials shall conspicuously identify who has prepared the material and who is distributing the material.</a:t>
            </a:r>
          </a:p>
          <a:p>
            <a:pPr marL="0" lvl="0" indent="0">
              <a:buNone/>
            </a:pPr>
            <a:endParaRPr lang="en-US" sz="1800" i="1" dirty="0">
              <a:solidFill>
                <a:prstClr val="black"/>
              </a:solidFill>
            </a:endParaRPr>
          </a:p>
          <a:p>
            <a:pPr marL="0" lvl="0" indent="0">
              <a:buNone/>
            </a:pPr>
            <a:r>
              <a:rPr lang="en-US" sz="1800" i="1" dirty="0">
                <a:solidFill>
                  <a:prstClr val="black"/>
                </a:solidFill>
              </a:rPr>
              <a:t>Reference: </a:t>
            </a:r>
          </a:p>
          <a:p>
            <a:pPr marL="0" lvl="0" indent="0">
              <a:buNone/>
            </a:pPr>
            <a:r>
              <a:rPr lang="en-US" sz="1800" i="1" dirty="0">
                <a:solidFill>
                  <a:prstClr val="black"/>
                </a:solidFill>
              </a:rPr>
              <a:t>Miss. Code Ann. §23-15-1025</a:t>
            </a:r>
          </a:p>
          <a:p>
            <a:endParaRPr lang="en-US" dirty="0"/>
          </a:p>
        </p:txBody>
      </p:sp>
    </p:spTree>
    <p:extLst>
      <p:ext uri="{BB962C8B-B14F-4D97-AF65-F5344CB8AC3E}">
        <p14:creationId xmlns:p14="http://schemas.microsoft.com/office/powerpoint/2010/main" val="28690591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918729"/>
          </a:xfrm>
        </p:spPr>
        <p:txBody>
          <a:bodyPr/>
          <a:lstStyle/>
          <a:p>
            <a:pPr algn="ctr"/>
            <a:r>
              <a:rPr lang="en-US" b="1" u="sng" dirty="0">
                <a:solidFill>
                  <a:prstClr val="black"/>
                </a:solidFill>
              </a:rPr>
              <a:t>Distribution of Campaign Materials</a:t>
            </a:r>
            <a:endParaRPr lang="en-US" dirty="0"/>
          </a:p>
        </p:txBody>
      </p:sp>
      <p:sp>
        <p:nvSpPr>
          <p:cNvPr id="3" name="Content Placeholder 2"/>
          <p:cNvSpPr>
            <a:spLocks noGrp="1"/>
          </p:cNvSpPr>
          <p:nvPr>
            <p:ph idx="1"/>
          </p:nvPr>
        </p:nvSpPr>
        <p:spPr>
          <a:xfrm>
            <a:off x="628650" y="1459865"/>
            <a:ext cx="7886700" cy="4351338"/>
          </a:xfrm>
        </p:spPr>
        <p:txBody>
          <a:bodyPr/>
          <a:lstStyle/>
          <a:p>
            <a:pPr lvl="0"/>
            <a:r>
              <a:rPr lang="en-US" sz="3200" dirty="0">
                <a:solidFill>
                  <a:prstClr val="black"/>
                </a:solidFill>
              </a:rPr>
              <a:t>If the candidate has not approved the material, the material shall so state. </a:t>
            </a:r>
          </a:p>
          <a:p>
            <a:pPr lvl="0"/>
            <a:r>
              <a:rPr lang="en-US" sz="3200" dirty="0">
                <a:solidFill>
                  <a:prstClr val="black"/>
                </a:solidFill>
              </a:rPr>
              <a:t>Further, the identity of the organization(s) or committee(s) paying for or causing the distribution of the campaign materials shall state the names of all officers of the organization(s) or committee(s).  </a:t>
            </a:r>
          </a:p>
          <a:p>
            <a:pPr marL="0" lvl="0" indent="0">
              <a:buNone/>
            </a:pPr>
            <a:r>
              <a:rPr lang="en-US" sz="2000" i="1" dirty="0">
                <a:solidFill>
                  <a:prstClr val="black"/>
                </a:solidFill>
              </a:rPr>
              <a:t>Reference: </a:t>
            </a:r>
          </a:p>
          <a:p>
            <a:pPr marL="0" lvl="0" indent="0">
              <a:buNone/>
            </a:pPr>
            <a:r>
              <a:rPr lang="en-US" sz="2000" i="1" dirty="0">
                <a:solidFill>
                  <a:prstClr val="black"/>
                </a:solidFill>
              </a:rPr>
              <a:t>Miss. Code Ann. §23-15-1025</a:t>
            </a:r>
          </a:p>
          <a:p>
            <a:endParaRPr lang="en-US" dirty="0"/>
          </a:p>
        </p:txBody>
      </p:sp>
    </p:spTree>
    <p:extLst>
      <p:ext uri="{BB962C8B-B14F-4D97-AF65-F5344CB8AC3E}">
        <p14:creationId xmlns:p14="http://schemas.microsoft.com/office/powerpoint/2010/main" val="42539821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4" y="217345"/>
            <a:ext cx="8506691" cy="1325563"/>
          </a:xfrm>
        </p:spPr>
        <p:txBody>
          <a:bodyPr>
            <a:normAutofit fontScale="90000"/>
          </a:bodyPr>
          <a:lstStyle/>
          <a:p>
            <a:pPr algn="ctr"/>
            <a:r>
              <a:rPr lang="en-US" b="1" dirty="0"/>
              <a:t>Publication of Campaign Materials through </a:t>
            </a:r>
            <a:r>
              <a:rPr lang="en-US" b="1" u="sng" dirty="0"/>
              <a:t>an Electronic Platform</a:t>
            </a:r>
            <a:endParaRPr lang="en-US" dirty="0"/>
          </a:p>
        </p:txBody>
      </p:sp>
      <p:sp>
        <p:nvSpPr>
          <p:cNvPr id="3" name="Content Placeholder 2"/>
          <p:cNvSpPr>
            <a:spLocks noGrp="1"/>
          </p:cNvSpPr>
          <p:nvPr>
            <p:ph idx="1"/>
          </p:nvPr>
        </p:nvSpPr>
        <p:spPr/>
        <p:txBody>
          <a:bodyPr/>
          <a:lstStyle/>
          <a:p>
            <a:pPr marL="0" indent="0">
              <a:buNone/>
            </a:pPr>
            <a:r>
              <a:rPr lang="en-US" sz="2600" dirty="0"/>
              <a:t>“Publish” means the act or instance of making campaign material available to the public or to a list of subscribers, by mail, telephone, electronic communications platforms, Internet, software applications, printed materials or any other means of distribution. </a:t>
            </a:r>
          </a:p>
          <a:p>
            <a:pPr lvl="1">
              <a:buFont typeface="Wingdings" panose="05000000000000000000" pitchFamily="2" charset="2"/>
              <a:buChar char="Ø"/>
            </a:pPr>
            <a:r>
              <a:rPr lang="en-US" dirty="0"/>
              <a:t>Publication through an electronic platform is deemed compliant if the home page discloses the statutorily required information and each electronic publication provides a link to that home page. </a:t>
            </a:r>
          </a:p>
          <a:p>
            <a:pPr marL="0" indent="0">
              <a:buNone/>
            </a:pPr>
            <a:r>
              <a:rPr lang="en-US" sz="2000" i="1" dirty="0"/>
              <a:t>Reference: § 23-15-897, Miss. Code Ann.</a:t>
            </a:r>
            <a:endParaRPr lang="en-US" dirty="0"/>
          </a:p>
        </p:txBody>
      </p:sp>
    </p:spTree>
    <p:extLst>
      <p:ext uri="{BB962C8B-B14F-4D97-AF65-F5344CB8AC3E}">
        <p14:creationId xmlns:p14="http://schemas.microsoft.com/office/powerpoint/2010/main" val="2896083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5373"/>
            <a:ext cx="7886700" cy="1325563"/>
          </a:xfrm>
        </p:spPr>
        <p:txBody>
          <a:bodyPr/>
          <a:lstStyle/>
          <a:p>
            <a:pPr algn="ctr"/>
            <a:r>
              <a:rPr lang="en-US" altLang="en-US" b="1" u="sng" dirty="0">
                <a:solidFill>
                  <a:prstClr val="black"/>
                </a:solidFill>
              </a:rPr>
              <a:t>Judicial Elections Nonpartisan</a:t>
            </a:r>
            <a:endParaRPr lang="en-US" dirty="0"/>
          </a:p>
        </p:txBody>
      </p:sp>
      <p:sp>
        <p:nvSpPr>
          <p:cNvPr id="3" name="Content Placeholder 2"/>
          <p:cNvSpPr>
            <a:spLocks noGrp="1"/>
          </p:cNvSpPr>
          <p:nvPr>
            <p:ph idx="1"/>
          </p:nvPr>
        </p:nvSpPr>
        <p:spPr>
          <a:xfrm>
            <a:off x="628650" y="1590936"/>
            <a:ext cx="7886700" cy="4351338"/>
          </a:xfrm>
        </p:spPr>
        <p:txBody>
          <a:bodyPr/>
          <a:lstStyle/>
          <a:p>
            <a:pPr lvl="0"/>
            <a:r>
              <a:rPr lang="en-US" altLang="en-US" dirty="0">
                <a:solidFill>
                  <a:prstClr val="black"/>
                </a:solidFill>
              </a:rPr>
              <a:t>Judicial offices are deemed nonpartisan (Miss. Code Ann. 23-15-976)</a:t>
            </a:r>
          </a:p>
          <a:p>
            <a:pPr lvl="0"/>
            <a:r>
              <a:rPr lang="en-US" altLang="en-US" dirty="0">
                <a:solidFill>
                  <a:prstClr val="black"/>
                </a:solidFill>
              </a:rPr>
              <a:t>Candidates cannot campaign or qualify for office based on party affiliation.</a:t>
            </a:r>
          </a:p>
          <a:p>
            <a:pPr lvl="0"/>
            <a:r>
              <a:rPr lang="en-US" altLang="en-US" dirty="0">
                <a:solidFill>
                  <a:prstClr val="black"/>
                </a:solidFill>
              </a:rPr>
              <a:t>A judge or judicial candidate shall refrain from inappropriate political activity. (Miss. Code of Judicial Conduct Canon 5)</a:t>
            </a:r>
          </a:p>
          <a:p>
            <a:endParaRPr lang="en-US" dirty="0"/>
          </a:p>
        </p:txBody>
      </p:sp>
    </p:spTree>
    <p:extLst>
      <p:ext uri="{BB962C8B-B14F-4D97-AF65-F5344CB8AC3E}">
        <p14:creationId xmlns:p14="http://schemas.microsoft.com/office/powerpoint/2010/main" val="15600950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5620"/>
            <a:ext cx="7886700" cy="1325563"/>
          </a:xfrm>
        </p:spPr>
        <p:txBody>
          <a:bodyPr/>
          <a:lstStyle/>
          <a:p>
            <a:pPr algn="ctr"/>
            <a:r>
              <a:rPr lang="en-US" b="1" u="sng" dirty="0">
                <a:solidFill>
                  <a:prstClr val="black"/>
                </a:solidFill>
              </a:rPr>
              <a:t>Available on Website</a:t>
            </a:r>
            <a:endParaRPr lang="en-US" dirty="0"/>
          </a:p>
        </p:txBody>
      </p:sp>
      <p:sp>
        <p:nvSpPr>
          <p:cNvPr id="3" name="Content Placeholder 2"/>
          <p:cNvSpPr>
            <a:spLocks noGrp="1"/>
          </p:cNvSpPr>
          <p:nvPr>
            <p:ph idx="1"/>
          </p:nvPr>
        </p:nvSpPr>
        <p:spPr>
          <a:xfrm>
            <a:off x="628650" y="1491183"/>
            <a:ext cx="7886700" cy="4351338"/>
          </a:xfrm>
        </p:spPr>
        <p:txBody>
          <a:bodyPr/>
          <a:lstStyle/>
          <a:p>
            <a:pPr lvl="0"/>
            <a:r>
              <a:rPr lang="en-US" sz="3200" dirty="0" smtClean="0">
                <a:solidFill>
                  <a:prstClr val="black"/>
                </a:solidFill>
              </a:rPr>
              <a:t>2020 </a:t>
            </a:r>
            <a:r>
              <a:rPr lang="en-US" sz="3200" dirty="0">
                <a:solidFill>
                  <a:prstClr val="black"/>
                </a:solidFill>
              </a:rPr>
              <a:t>Candidate Qualifying List</a:t>
            </a:r>
          </a:p>
          <a:p>
            <a:pPr lvl="0"/>
            <a:r>
              <a:rPr lang="en-US" sz="3200" dirty="0" smtClean="0">
                <a:solidFill>
                  <a:prstClr val="black"/>
                </a:solidFill>
              </a:rPr>
              <a:t>2020 </a:t>
            </a:r>
            <a:r>
              <a:rPr lang="en-US" sz="3200" dirty="0">
                <a:solidFill>
                  <a:prstClr val="black"/>
                </a:solidFill>
              </a:rPr>
              <a:t>Candidate Qualifying Guide</a:t>
            </a:r>
          </a:p>
          <a:p>
            <a:pPr lvl="0"/>
            <a:r>
              <a:rPr lang="en-US" sz="3200" dirty="0">
                <a:solidFill>
                  <a:prstClr val="black"/>
                </a:solidFill>
              </a:rPr>
              <a:t>Candidate Qualifications and Forms</a:t>
            </a:r>
          </a:p>
          <a:p>
            <a:pPr lvl="0"/>
            <a:r>
              <a:rPr lang="en-US" sz="3200" dirty="0" smtClean="0">
                <a:solidFill>
                  <a:prstClr val="black"/>
                </a:solidFill>
              </a:rPr>
              <a:t>2020 </a:t>
            </a:r>
            <a:r>
              <a:rPr lang="en-US" sz="3200" dirty="0">
                <a:solidFill>
                  <a:prstClr val="black"/>
                </a:solidFill>
              </a:rPr>
              <a:t>Campaign Finance Guide</a:t>
            </a:r>
          </a:p>
          <a:p>
            <a:pPr lvl="0"/>
            <a:r>
              <a:rPr lang="en-US" sz="3200" dirty="0" smtClean="0">
                <a:solidFill>
                  <a:prstClr val="black"/>
                </a:solidFill>
              </a:rPr>
              <a:t>2020 </a:t>
            </a:r>
            <a:r>
              <a:rPr lang="en-US" sz="3200" dirty="0">
                <a:solidFill>
                  <a:prstClr val="black"/>
                </a:solidFill>
              </a:rPr>
              <a:t>Campaign Finance Reporting Schedule</a:t>
            </a:r>
          </a:p>
          <a:p>
            <a:pPr lvl="0"/>
            <a:r>
              <a:rPr lang="en-US" sz="3200" dirty="0" smtClean="0">
                <a:solidFill>
                  <a:prstClr val="black"/>
                </a:solidFill>
              </a:rPr>
              <a:t>2020 </a:t>
            </a:r>
            <a:r>
              <a:rPr lang="en-US" sz="3200" dirty="0">
                <a:solidFill>
                  <a:prstClr val="black"/>
                </a:solidFill>
              </a:rPr>
              <a:t>Campaign Finance Forms</a:t>
            </a:r>
          </a:p>
          <a:p>
            <a:pPr lvl="0"/>
            <a:r>
              <a:rPr lang="en-US" sz="3200" dirty="0" smtClean="0">
                <a:solidFill>
                  <a:prstClr val="black"/>
                </a:solidFill>
              </a:rPr>
              <a:t>2020 </a:t>
            </a:r>
            <a:r>
              <a:rPr lang="en-US" sz="3200" dirty="0">
                <a:solidFill>
                  <a:prstClr val="black"/>
                </a:solidFill>
              </a:rPr>
              <a:t>Elections Calendar</a:t>
            </a:r>
          </a:p>
          <a:p>
            <a:endParaRPr lang="en-US" dirty="0"/>
          </a:p>
        </p:txBody>
      </p:sp>
    </p:spTree>
    <p:extLst>
      <p:ext uri="{BB962C8B-B14F-4D97-AF65-F5344CB8AC3E}">
        <p14:creationId xmlns:p14="http://schemas.microsoft.com/office/powerpoint/2010/main" val="3333786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5771" y="1"/>
            <a:ext cx="7886700" cy="1961612"/>
          </a:xfrm>
        </p:spPr>
        <p:txBody>
          <a:bodyPr>
            <a:normAutofit/>
          </a:bodyPr>
          <a:lstStyle/>
          <a:p>
            <a:pPr marL="0" indent="0" algn="ctr"/>
            <a:r>
              <a:rPr lang="en-US" sz="5400" b="1" u="sng" dirty="0"/>
              <a:t>Contact Information</a:t>
            </a:r>
            <a:br>
              <a:rPr lang="en-US" sz="5400" b="1" u="sng" dirty="0"/>
            </a:br>
            <a:r>
              <a:rPr lang="en-US" sz="3600" i="1" dirty="0"/>
              <a:t>Mississippi Secretary of State’s Office</a:t>
            </a:r>
            <a:br>
              <a:rPr lang="en-US" sz="3600" i="1" dirty="0"/>
            </a:br>
            <a:r>
              <a:rPr lang="en-US" sz="3600" i="1" dirty="0"/>
              <a:t>Elections </a:t>
            </a:r>
            <a:r>
              <a:rPr lang="en-US" sz="3600" i="1" dirty="0" smtClean="0"/>
              <a:t>Division</a:t>
            </a:r>
            <a:endParaRPr lang="en-US" sz="3600" dirty="0"/>
          </a:p>
        </p:txBody>
      </p:sp>
      <p:sp>
        <p:nvSpPr>
          <p:cNvPr id="5" name="Content Placeholder 4"/>
          <p:cNvSpPr>
            <a:spLocks noGrp="1"/>
          </p:cNvSpPr>
          <p:nvPr>
            <p:ph sz="half" idx="1"/>
          </p:nvPr>
        </p:nvSpPr>
        <p:spPr>
          <a:xfrm>
            <a:off x="216132" y="2218723"/>
            <a:ext cx="4189614" cy="3222133"/>
          </a:xfrm>
        </p:spPr>
        <p:txBody>
          <a:bodyPr>
            <a:normAutofit fontScale="85000" lnSpcReduction="20000"/>
          </a:bodyPr>
          <a:lstStyle/>
          <a:p>
            <a:pPr marL="0" indent="0" algn="ctr">
              <a:buNone/>
            </a:pPr>
            <a:r>
              <a:rPr lang="en-US" dirty="0"/>
              <a:t>Physical Address:</a:t>
            </a:r>
          </a:p>
          <a:p>
            <a:pPr marL="0" indent="0" algn="ctr">
              <a:buNone/>
            </a:pPr>
            <a:r>
              <a:rPr lang="en-US" dirty="0"/>
              <a:t>401 Mississippi Street</a:t>
            </a:r>
          </a:p>
          <a:p>
            <a:pPr marL="0" indent="0" algn="ctr">
              <a:buNone/>
            </a:pPr>
            <a:r>
              <a:rPr lang="en-US" dirty="0"/>
              <a:t>Jackson, MS 39201</a:t>
            </a:r>
          </a:p>
          <a:p>
            <a:pPr algn="ctr"/>
            <a:endParaRPr lang="en-US" dirty="0"/>
          </a:p>
          <a:p>
            <a:pPr marL="0" indent="0" algn="ctr">
              <a:buNone/>
            </a:pPr>
            <a:r>
              <a:rPr lang="en-US" dirty="0"/>
              <a:t>Elections Hotline: </a:t>
            </a:r>
          </a:p>
          <a:p>
            <a:pPr marL="0" indent="0" algn="ctr">
              <a:buNone/>
            </a:pPr>
            <a:r>
              <a:rPr lang="en-US" dirty="0"/>
              <a:t>(601)576-2550 or </a:t>
            </a:r>
            <a:endParaRPr lang="en-US" dirty="0" smtClean="0"/>
          </a:p>
          <a:p>
            <a:pPr marL="0" indent="0" algn="ctr">
              <a:buNone/>
            </a:pPr>
            <a:r>
              <a:rPr lang="en-US" dirty="0" smtClean="0"/>
              <a:t>(</a:t>
            </a:r>
            <a:r>
              <a:rPr lang="en-US" dirty="0"/>
              <a:t>800)829-6786</a:t>
            </a:r>
          </a:p>
          <a:p>
            <a:pPr marL="0" indent="0" algn="ctr">
              <a:buNone/>
            </a:pPr>
            <a:r>
              <a:rPr lang="en-US" dirty="0"/>
              <a:t>Website: </a:t>
            </a:r>
            <a:r>
              <a:rPr lang="en-US" dirty="0">
                <a:solidFill>
                  <a:schemeClr val="accent1">
                    <a:lumMod val="50000"/>
                  </a:schemeClr>
                </a:solidFill>
                <a:hlinkClick r:id="rId2"/>
              </a:rPr>
              <a:t>www.sos.ms.gov</a:t>
            </a:r>
            <a:r>
              <a:rPr lang="en-US" dirty="0">
                <a:solidFill>
                  <a:schemeClr val="accent1">
                    <a:lumMod val="50000"/>
                  </a:schemeClr>
                </a:solidFill>
              </a:rPr>
              <a:t> </a:t>
            </a:r>
          </a:p>
          <a:p>
            <a:endParaRPr lang="en-US" dirty="0"/>
          </a:p>
        </p:txBody>
      </p:sp>
      <p:sp>
        <p:nvSpPr>
          <p:cNvPr id="6" name="Content Placeholder 5"/>
          <p:cNvSpPr>
            <a:spLocks noGrp="1"/>
          </p:cNvSpPr>
          <p:nvPr>
            <p:ph sz="half" idx="2"/>
          </p:nvPr>
        </p:nvSpPr>
        <p:spPr>
          <a:xfrm>
            <a:off x="4405746" y="2218723"/>
            <a:ext cx="4322618" cy="3222133"/>
          </a:xfrm>
        </p:spPr>
        <p:txBody>
          <a:bodyPr>
            <a:normAutofit fontScale="85000" lnSpcReduction="20000"/>
          </a:bodyPr>
          <a:lstStyle/>
          <a:p>
            <a:pPr marL="0" lvl="0" indent="0" algn="ctr">
              <a:lnSpc>
                <a:spcPct val="100000"/>
              </a:lnSpc>
              <a:spcBef>
                <a:spcPts val="0"/>
              </a:spcBef>
              <a:buNone/>
            </a:pPr>
            <a:r>
              <a:rPr lang="en-US" dirty="0">
                <a:solidFill>
                  <a:prstClr val="black"/>
                </a:solidFill>
              </a:rPr>
              <a:t>Mailing Address:</a:t>
            </a:r>
          </a:p>
          <a:p>
            <a:pPr marL="0" lvl="0" indent="0" algn="ctr">
              <a:lnSpc>
                <a:spcPct val="100000"/>
              </a:lnSpc>
              <a:spcBef>
                <a:spcPts val="0"/>
              </a:spcBef>
              <a:buNone/>
            </a:pPr>
            <a:r>
              <a:rPr lang="en-US" dirty="0">
                <a:solidFill>
                  <a:prstClr val="black"/>
                </a:solidFill>
              </a:rPr>
              <a:t>P.O. Box 136 </a:t>
            </a:r>
          </a:p>
          <a:p>
            <a:pPr marL="0" lvl="0" indent="0" algn="ctr">
              <a:lnSpc>
                <a:spcPct val="100000"/>
              </a:lnSpc>
              <a:spcBef>
                <a:spcPts val="0"/>
              </a:spcBef>
              <a:buNone/>
            </a:pPr>
            <a:r>
              <a:rPr lang="en-US" dirty="0">
                <a:solidFill>
                  <a:prstClr val="black"/>
                </a:solidFill>
              </a:rPr>
              <a:t>Jackson, MS 39205</a:t>
            </a:r>
          </a:p>
          <a:p>
            <a:pPr marL="0" lvl="0" indent="0" algn="ctr">
              <a:lnSpc>
                <a:spcPct val="100000"/>
              </a:lnSpc>
              <a:spcBef>
                <a:spcPts val="0"/>
              </a:spcBef>
              <a:buNone/>
            </a:pPr>
            <a:endParaRPr lang="en-US" dirty="0" smtClean="0">
              <a:solidFill>
                <a:prstClr val="black"/>
              </a:solidFill>
            </a:endParaRPr>
          </a:p>
          <a:p>
            <a:pPr marL="0" lvl="0" indent="0" algn="ctr">
              <a:lnSpc>
                <a:spcPct val="100000"/>
              </a:lnSpc>
              <a:spcBef>
                <a:spcPts val="0"/>
              </a:spcBef>
              <a:buNone/>
            </a:pPr>
            <a:endParaRPr lang="en-US" dirty="0">
              <a:solidFill>
                <a:prstClr val="black"/>
              </a:solidFill>
            </a:endParaRPr>
          </a:p>
          <a:p>
            <a:pPr marL="0" lvl="0" indent="0" algn="ctr">
              <a:lnSpc>
                <a:spcPct val="100000"/>
              </a:lnSpc>
              <a:spcBef>
                <a:spcPts val="0"/>
              </a:spcBef>
              <a:buNone/>
            </a:pPr>
            <a:endParaRPr lang="en-US" dirty="0">
              <a:solidFill>
                <a:prstClr val="black"/>
              </a:solidFill>
            </a:endParaRPr>
          </a:p>
          <a:p>
            <a:pPr marL="0" lvl="0" indent="0" algn="ctr">
              <a:lnSpc>
                <a:spcPct val="100000"/>
              </a:lnSpc>
              <a:spcBef>
                <a:spcPts val="0"/>
              </a:spcBef>
              <a:buNone/>
            </a:pPr>
            <a:r>
              <a:rPr lang="en-US" dirty="0">
                <a:solidFill>
                  <a:prstClr val="black"/>
                </a:solidFill>
              </a:rPr>
              <a:t>Fax: (601)576-2545</a:t>
            </a:r>
          </a:p>
          <a:p>
            <a:pPr marL="0" lvl="0" indent="0" algn="ctr">
              <a:lnSpc>
                <a:spcPct val="100000"/>
              </a:lnSpc>
              <a:spcBef>
                <a:spcPts val="0"/>
              </a:spcBef>
              <a:buNone/>
            </a:pPr>
            <a:r>
              <a:rPr lang="en-US" dirty="0">
                <a:solidFill>
                  <a:prstClr val="black"/>
                </a:solidFill>
              </a:rPr>
              <a:t>Email: </a:t>
            </a:r>
            <a:r>
              <a:rPr lang="en-US" dirty="0">
                <a:solidFill>
                  <a:srgbClr val="5B9BD5">
                    <a:lumMod val="50000"/>
                  </a:srgbClr>
                </a:solidFill>
                <a:hlinkClick r:id="rId3"/>
              </a:rPr>
              <a:t>CampaignFinance@sos.ms.gov</a:t>
            </a:r>
            <a:r>
              <a:rPr lang="en-US" dirty="0">
                <a:solidFill>
                  <a:srgbClr val="5B9BD5">
                    <a:lumMod val="50000"/>
                  </a:srgbClr>
                </a:solidFill>
              </a:rPr>
              <a:t> </a:t>
            </a:r>
          </a:p>
          <a:p>
            <a:endParaRPr lang="en-US" dirty="0"/>
          </a:p>
        </p:txBody>
      </p:sp>
    </p:spTree>
    <p:extLst>
      <p:ext uri="{BB962C8B-B14F-4D97-AF65-F5344CB8AC3E}">
        <p14:creationId xmlns:p14="http://schemas.microsoft.com/office/powerpoint/2010/main" val="1800170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2491"/>
            <a:ext cx="7886700" cy="1325563"/>
          </a:xfrm>
        </p:spPr>
        <p:txBody>
          <a:bodyPr/>
          <a:lstStyle/>
          <a:p>
            <a:pPr algn="ctr"/>
            <a:r>
              <a:rPr lang="en-US" b="1" u="sng" dirty="0">
                <a:solidFill>
                  <a:prstClr val="black"/>
                </a:solidFill>
              </a:rPr>
              <a:t>Campaign Finance Filings</a:t>
            </a:r>
            <a:endParaRPr lang="en-US" dirty="0"/>
          </a:p>
        </p:txBody>
      </p:sp>
      <p:sp>
        <p:nvSpPr>
          <p:cNvPr id="3" name="Content Placeholder 2"/>
          <p:cNvSpPr>
            <a:spLocks noGrp="1"/>
          </p:cNvSpPr>
          <p:nvPr>
            <p:ph idx="1"/>
          </p:nvPr>
        </p:nvSpPr>
        <p:spPr>
          <a:xfrm>
            <a:off x="628650" y="1518054"/>
            <a:ext cx="7886700" cy="4351338"/>
          </a:xfrm>
        </p:spPr>
        <p:txBody>
          <a:bodyPr/>
          <a:lstStyle/>
          <a:p>
            <a:pPr lvl="0"/>
            <a:r>
              <a:rPr lang="en-US" dirty="0">
                <a:solidFill>
                  <a:prstClr val="black"/>
                </a:solidFill>
              </a:rPr>
              <a:t>Candidates, or committees which support or oppose candidates, for Supreme Court, Court of Appeals, Chancery and Circuit Court file with the Secretary of State.</a:t>
            </a:r>
          </a:p>
          <a:p>
            <a:pPr lvl="0"/>
            <a:endParaRPr lang="en-US" dirty="0">
              <a:solidFill>
                <a:prstClr val="black"/>
              </a:solidFill>
            </a:endParaRPr>
          </a:p>
          <a:p>
            <a:pPr lvl="0"/>
            <a:r>
              <a:rPr lang="en-US" dirty="0">
                <a:solidFill>
                  <a:prstClr val="black"/>
                </a:solidFill>
              </a:rPr>
              <a:t>Candidates, or committees which support or oppose candidates, for county court judge file with the county circuit clerk’s office.</a:t>
            </a:r>
          </a:p>
          <a:p>
            <a:endParaRPr lang="en-US" dirty="0"/>
          </a:p>
        </p:txBody>
      </p:sp>
    </p:spTree>
    <p:extLst>
      <p:ext uri="{BB962C8B-B14F-4D97-AF65-F5344CB8AC3E}">
        <p14:creationId xmlns:p14="http://schemas.microsoft.com/office/powerpoint/2010/main" val="397983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Judicial Campaign Finance and Disclosure</a:t>
            </a:r>
            <a:endParaRPr lang="en-US" dirty="0"/>
          </a:p>
        </p:txBody>
      </p:sp>
      <p:sp>
        <p:nvSpPr>
          <p:cNvPr id="3" name="Content Placeholder 2"/>
          <p:cNvSpPr>
            <a:spLocks noGrp="1"/>
          </p:cNvSpPr>
          <p:nvPr>
            <p:ph idx="1"/>
          </p:nvPr>
        </p:nvSpPr>
        <p:spPr>
          <a:xfrm>
            <a:off x="628650" y="1954934"/>
            <a:ext cx="7886700" cy="4351338"/>
          </a:xfrm>
        </p:spPr>
        <p:txBody>
          <a:bodyPr/>
          <a:lstStyle/>
          <a:p>
            <a:pPr lvl="0"/>
            <a:r>
              <a:rPr lang="en-US" sz="3200" dirty="0">
                <a:solidFill>
                  <a:prstClr val="black"/>
                </a:solidFill>
              </a:rPr>
              <a:t>Judicial campaigns have additional requirements under campaign finance and disclosure laws.</a:t>
            </a:r>
          </a:p>
          <a:p>
            <a:pPr lvl="1"/>
            <a:r>
              <a:rPr lang="en-US" sz="2800" dirty="0">
                <a:solidFill>
                  <a:prstClr val="black"/>
                </a:solidFill>
              </a:rPr>
              <a:t>Canon 5 of the Judicial Code of Conduct supplements the statutory requirements.</a:t>
            </a:r>
          </a:p>
          <a:p>
            <a:endParaRPr lang="en-US" dirty="0"/>
          </a:p>
        </p:txBody>
      </p:sp>
    </p:spTree>
    <p:extLst>
      <p:ext uri="{BB962C8B-B14F-4D97-AF65-F5344CB8AC3E}">
        <p14:creationId xmlns:p14="http://schemas.microsoft.com/office/powerpoint/2010/main" val="148780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7184"/>
            <a:ext cx="7886700" cy="1325563"/>
          </a:xfrm>
        </p:spPr>
        <p:txBody>
          <a:bodyPr/>
          <a:lstStyle/>
          <a:p>
            <a:pPr algn="ctr"/>
            <a:r>
              <a:rPr lang="en-US" b="1" u="sng" dirty="0"/>
              <a:t>Campaign Finance Limitations</a:t>
            </a:r>
            <a:endParaRPr lang="en-US" dirty="0"/>
          </a:p>
        </p:txBody>
      </p:sp>
      <p:sp>
        <p:nvSpPr>
          <p:cNvPr id="3" name="Content Placeholder 2"/>
          <p:cNvSpPr>
            <a:spLocks noGrp="1"/>
          </p:cNvSpPr>
          <p:nvPr>
            <p:ph idx="1"/>
          </p:nvPr>
        </p:nvSpPr>
        <p:spPr>
          <a:xfrm>
            <a:off x="628650" y="1426614"/>
            <a:ext cx="7886700" cy="3976659"/>
          </a:xfrm>
        </p:spPr>
        <p:txBody>
          <a:bodyPr>
            <a:normAutofit fontScale="92500" lnSpcReduction="10000"/>
          </a:bodyPr>
          <a:lstStyle/>
          <a:p>
            <a:pPr lvl="0"/>
            <a:r>
              <a:rPr lang="en-US" sz="3200" dirty="0">
                <a:solidFill>
                  <a:prstClr val="black"/>
                </a:solidFill>
              </a:rPr>
              <a:t>Supreme Court and Court of Appeals</a:t>
            </a:r>
          </a:p>
          <a:p>
            <a:pPr lvl="1"/>
            <a:r>
              <a:rPr lang="en-US" dirty="0">
                <a:solidFill>
                  <a:prstClr val="black"/>
                </a:solidFill>
              </a:rPr>
              <a:t>It is unlawful for an individual or a nonpartisan political action committee to donate funds or property in excess of $5000.00. </a:t>
            </a:r>
          </a:p>
          <a:p>
            <a:pPr lvl="0"/>
            <a:r>
              <a:rPr lang="en-US" sz="3200" dirty="0">
                <a:solidFill>
                  <a:prstClr val="black"/>
                </a:solidFill>
              </a:rPr>
              <a:t>Circuit, Chancery and County Court</a:t>
            </a:r>
          </a:p>
          <a:p>
            <a:pPr lvl="1"/>
            <a:r>
              <a:rPr lang="en-US" dirty="0">
                <a:solidFill>
                  <a:prstClr val="black"/>
                </a:solidFill>
              </a:rPr>
              <a:t>It is unlawful for an individual or a nonpartisan political action committee to donate funds or property in excess of $2500.00. </a:t>
            </a:r>
          </a:p>
          <a:p>
            <a:pPr lvl="0"/>
            <a:r>
              <a:rPr lang="en-US" sz="3200" dirty="0">
                <a:solidFill>
                  <a:prstClr val="black"/>
                </a:solidFill>
              </a:rPr>
              <a:t>Corporate Campaign Contribution Limit</a:t>
            </a:r>
          </a:p>
          <a:p>
            <a:pPr lvl="1"/>
            <a:r>
              <a:rPr lang="en-US" dirty="0">
                <a:solidFill>
                  <a:prstClr val="black"/>
                </a:solidFill>
              </a:rPr>
              <a:t>$1000.00 per year per candidate.</a:t>
            </a:r>
          </a:p>
          <a:p>
            <a:pPr marL="0" lvl="0" indent="0">
              <a:buNone/>
            </a:pPr>
            <a:r>
              <a:rPr lang="en-US" sz="1800" i="1" dirty="0">
                <a:solidFill>
                  <a:prstClr val="black"/>
                </a:solidFill>
              </a:rPr>
              <a:t>Reference: Miss. Code Ann. §23-15-1021</a:t>
            </a:r>
          </a:p>
          <a:p>
            <a:endParaRPr lang="en-US" dirty="0"/>
          </a:p>
        </p:txBody>
      </p:sp>
    </p:spTree>
    <p:extLst>
      <p:ext uri="{BB962C8B-B14F-4D97-AF65-F5344CB8AC3E}">
        <p14:creationId xmlns:p14="http://schemas.microsoft.com/office/powerpoint/2010/main" val="3123904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3810"/>
            <a:ext cx="7886700" cy="1013864"/>
          </a:xfrm>
        </p:spPr>
        <p:txBody>
          <a:bodyPr/>
          <a:lstStyle/>
          <a:p>
            <a:pPr algn="ctr"/>
            <a:r>
              <a:rPr lang="en-US" b="1" u="sng" dirty="0">
                <a:solidFill>
                  <a:prstClr val="black"/>
                </a:solidFill>
              </a:rPr>
              <a:t>Campaign Committee</a:t>
            </a:r>
            <a:endParaRPr lang="en-US" dirty="0"/>
          </a:p>
        </p:txBody>
      </p:sp>
      <p:sp>
        <p:nvSpPr>
          <p:cNvPr id="3" name="Content Placeholder 2"/>
          <p:cNvSpPr>
            <a:spLocks noGrp="1"/>
          </p:cNvSpPr>
          <p:nvPr>
            <p:ph idx="1"/>
          </p:nvPr>
        </p:nvSpPr>
        <p:spPr>
          <a:xfrm>
            <a:off x="628650" y="1376738"/>
            <a:ext cx="7886700" cy="4351338"/>
          </a:xfrm>
        </p:spPr>
        <p:txBody>
          <a:bodyPr/>
          <a:lstStyle/>
          <a:p>
            <a:pPr lvl="0"/>
            <a:r>
              <a:rPr lang="en-US" dirty="0">
                <a:solidFill>
                  <a:prstClr val="black"/>
                </a:solidFill>
              </a:rPr>
              <a:t>A judicial candidate shall not personally solicit or accept campaign contributions or personally solicit publicly stated support. However, a judicial candidate may establish committees to conduct campaigns for the candidate through media advertisements, brochures, mailings, candidate forums and other means not prohibited by law.</a:t>
            </a:r>
          </a:p>
          <a:p>
            <a:pPr marL="0" lvl="0" indent="0">
              <a:buNone/>
            </a:pPr>
            <a:endParaRPr lang="en-US" sz="1800" i="1" dirty="0">
              <a:solidFill>
                <a:prstClr val="black"/>
              </a:solidFill>
            </a:endParaRPr>
          </a:p>
          <a:p>
            <a:pPr marL="0" lvl="0" indent="0">
              <a:buNone/>
            </a:pPr>
            <a:r>
              <a:rPr lang="en-US" sz="1800" i="1" dirty="0">
                <a:solidFill>
                  <a:prstClr val="black"/>
                </a:solidFill>
              </a:rPr>
              <a:t>Reference:</a:t>
            </a:r>
          </a:p>
          <a:p>
            <a:pPr marL="0" lvl="0" indent="0">
              <a:buNone/>
            </a:pPr>
            <a:r>
              <a:rPr lang="en-US" sz="1800" i="1" dirty="0">
                <a:solidFill>
                  <a:prstClr val="black"/>
                </a:solidFill>
              </a:rPr>
              <a:t>Canon 5C(2)</a:t>
            </a:r>
          </a:p>
          <a:p>
            <a:endParaRPr lang="en-US" dirty="0"/>
          </a:p>
        </p:txBody>
      </p:sp>
    </p:spTree>
    <p:extLst>
      <p:ext uri="{BB962C8B-B14F-4D97-AF65-F5344CB8AC3E}">
        <p14:creationId xmlns:p14="http://schemas.microsoft.com/office/powerpoint/2010/main" val="596988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5374"/>
            <a:ext cx="7886700" cy="1083136"/>
          </a:xfrm>
        </p:spPr>
        <p:txBody>
          <a:bodyPr/>
          <a:lstStyle/>
          <a:p>
            <a:pPr algn="ctr"/>
            <a:r>
              <a:rPr lang="en-US" b="1" u="sng" dirty="0">
                <a:solidFill>
                  <a:prstClr val="black"/>
                </a:solidFill>
              </a:rPr>
              <a:t>Campaign Committee</a:t>
            </a:r>
            <a:endParaRPr lang="en-US" dirty="0"/>
          </a:p>
        </p:txBody>
      </p:sp>
      <p:sp>
        <p:nvSpPr>
          <p:cNvPr id="3" name="Content Placeholder 2"/>
          <p:cNvSpPr>
            <a:spLocks noGrp="1"/>
          </p:cNvSpPr>
          <p:nvPr>
            <p:ph idx="1"/>
          </p:nvPr>
        </p:nvSpPr>
        <p:spPr>
          <a:xfrm>
            <a:off x="628650" y="1459865"/>
            <a:ext cx="7886700" cy="3984971"/>
          </a:xfrm>
        </p:spPr>
        <p:txBody>
          <a:bodyPr>
            <a:normAutofit fontScale="92500" lnSpcReduction="10000"/>
          </a:bodyPr>
          <a:lstStyle/>
          <a:p>
            <a:pPr lvl="0"/>
            <a:r>
              <a:rPr lang="en-US" dirty="0">
                <a:solidFill>
                  <a:prstClr val="black"/>
                </a:solidFill>
              </a:rPr>
              <a:t>A Campaign Committee:</a:t>
            </a:r>
          </a:p>
          <a:p>
            <a:pPr lvl="1"/>
            <a:r>
              <a:rPr lang="en-US" dirty="0">
                <a:solidFill>
                  <a:prstClr val="black"/>
                </a:solidFill>
              </a:rPr>
              <a:t>May solicit and accept reasonable campaign contributions, manage the expenditure of funds for the campaign and obtain public statements of support for the candidacy.</a:t>
            </a:r>
          </a:p>
          <a:p>
            <a:pPr lvl="1"/>
            <a:r>
              <a:rPr lang="en-US" dirty="0">
                <a:solidFill>
                  <a:prstClr val="black"/>
                </a:solidFill>
              </a:rPr>
              <a:t>May solicit and accept reasonable campaign contributions and public support from lawyers.</a:t>
            </a:r>
          </a:p>
          <a:p>
            <a:pPr lvl="1"/>
            <a:r>
              <a:rPr lang="en-US" dirty="0">
                <a:solidFill>
                  <a:prstClr val="black"/>
                </a:solidFill>
              </a:rPr>
              <a:t>Shall NOT solicit or accept contributions and public support earlier than 60 days before the qualifying deadline or later than 120 days after the last election in which the candidate participates.</a:t>
            </a:r>
          </a:p>
          <a:p>
            <a:pPr marL="0" lvl="0" indent="0">
              <a:buNone/>
            </a:pPr>
            <a:r>
              <a:rPr lang="en-US" sz="1800" i="1" dirty="0">
                <a:solidFill>
                  <a:prstClr val="black"/>
                </a:solidFill>
              </a:rPr>
              <a:t>Reference:</a:t>
            </a:r>
          </a:p>
          <a:p>
            <a:pPr marL="0" lvl="0" indent="0">
              <a:buNone/>
            </a:pPr>
            <a:r>
              <a:rPr lang="en-US" sz="1800" i="1" dirty="0">
                <a:solidFill>
                  <a:prstClr val="black"/>
                </a:solidFill>
              </a:rPr>
              <a:t>Canon 5C(2)</a:t>
            </a:r>
          </a:p>
          <a:p>
            <a:endParaRPr lang="en-US" dirty="0"/>
          </a:p>
        </p:txBody>
      </p:sp>
    </p:spTree>
    <p:extLst>
      <p:ext uri="{BB962C8B-B14F-4D97-AF65-F5344CB8AC3E}">
        <p14:creationId xmlns:p14="http://schemas.microsoft.com/office/powerpoint/2010/main" val="1359060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W PPT Template" id="{31F87E08-E1AC-4835-9F47-27EB43DF1426}" vid="{E0FBF7B6-B003-47FE-8E1A-973C06636E7B}"/>
    </a:ext>
  </a:extLst>
</a:theme>
</file>

<file path=docProps/app.xml><?xml version="1.0" encoding="utf-8"?>
<Properties xmlns="http://schemas.openxmlformats.org/officeDocument/2006/extended-properties" xmlns:vt="http://schemas.openxmlformats.org/officeDocument/2006/docPropsVTypes">
  <Template>MW PPT Template</Template>
  <TotalTime>1434</TotalTime>
  <Words>1505</Words>
  <Application>Microsoft Office PowerPoint</Application>
  <PresentationFormat>On-screen Show (4:3)</PresentationFormat>
  <Paragraphs>151</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ＭＳ Ｐゴシック</vt:lpstr>
      <vt:lpstr>Arial</vt:lpstr>
      <vt:lpstr>Cambria</vt:lpstr>
      <vt:lpstr>Times New Roman</vt:lpstr>
      <vt:lpstr>Wingdings</vt:lpstr>
      <vt:lpstr>Office Theme</vt:lpstr>
      <vt:lpstr>2020 Mississippi Judicial Elections</vt:lpstr>
      <vt:lpstr>Qualifying to Run for Judicial Office</vt:lpstr>
      <vt:lpstr>State Board of  Election Commissioners</vt:lpstr>
      <vt:lpstr>Judicial Elections Nonpartisan</vt:lpstr>
      <vt:lpstr>Campaign Finance Filings</vt:lpstr>
      <vt:lpstr>Judicial Campaign Finance and Disclosure</vt:lpstr>
      <vt:lpstr>Campaign Finance Limitations</vt:lpstr>
      <vt:lpstr>Campaign Committee</vt:lpstr>
      <vt:lpstr>Campaign Committee</vt:lpstr>
      <vt:lpstr>Campaign Committee</vt:lpstr>
      <vt:lpstr>Campaign Finance Filing</vt:lpstr>
      <vt:lpstr>Campaign Finance Filing</vt:lpstr>
      <vt:lpstr>Campaign Finance Forms www.sos.ms.gov</vt:lpstr>
      <vt:lpstr>PowerPoint Presentation</vt:lpstr>
      <vt:lpstr>PowerPoint Presentation</vt:lpstr>
      <vt:lpstr>Disclosure of Judicial Loan</vt:lpstr>
      <vt:lpstr>PowerPoint Presentation</vt:lpstr>
      <vt:lpstr>Disclosure of Campaign Finance</vt:lpstr>
      <vt:lpstr>Itemized Receipt Form</vt:lpstr>
      <vt:lpstr>Itemized Receipt Form</vt:lpstr>
      <vt:lpstr>Itemized Disbursement Form</vt:lpstr>
      <vt:lpstr>48-Hour Reports</vt:lpstr>
      <vt:lpstr>PowerPoint Presentation</vt:lpstr>
      <vt:lpstr>Mississippi Ethics Commission</vt:lpstr>
      <vt:lpstr>Campaign Finance Public Search</vt:lpstr>
      <vt:lpstr>Online Filing System</vt:lpstr>
      <vt:lpstr>PowerPoint Presentation</vt:lpstr>
      <vt:lpstr>Begin Filing Session</vt:lpstr>
      <vt:lpstr>Generate Judicial Reports</vt:lpstr>
      <vt:lpstr>Additional Filings</vt:lpstr>
      <vt:lpstr>Example of Assigned Filings</vt:lpstr>
      <vt:lpstr>Contributions &amp; Disbursements</vt:lpstr>
      <vt:lpstr>Itemized Contributions &amp;Disbursements</vt:lpstr>
      <vt:lpstr>Excel Templates</vt:lpstr>
      <vt:lpstr>Total Contributions &amp; Disbursements</vt:lpstr>
      <vt:lpstr>In-Kind Contributions &amp; Signature</vt:lpstr>
      <vt:lpstr>Distribution of Campaign Materials</vt:lpstr>
      <vt:lpstr>Distribution of Campaign Materials</vt:lpstr>
      <vt:lpstr>Publication of Campaign Materials through an Electronic Platform</vt:lpstr>
      <vt:lpstr>Available on Website</vt:lpstr>
      <vt:lpstr>Contact Information Mississippi Secretary of State’s Office Elections Division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Frusha</dc:creator>
  <cp:lastModifiedBy>Hawley Rae Robertson</cp:lastModifiedBy>
  <cp:revision>24</cp:revision>
  <dcterms:created xsi:type="dcterms:W3CDTF">2019-12-18T19:18:27Z</dcterms:created>
  <dcterms:modified xsi:type="dcterms:W3CDTF">2020-03-12T18:09:03Z</dcterms:modified>
</cp:coreProperties>
</file>